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60" r:id="rId30"/>
  </p:sldIdLst>
  <p:sldSz cx="12192000" cy="6858000"/>
  <p:notesSz cx="6858000" cy="9144000"/>
  <p:embeddedFontLst>
    <p:embeddedFont>
      <p:font typeface="Tahoma" panose="020B0604030504040204" pitchFamily="34" charset="0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Verdana" panose="020B060403050404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85" d="100"/>
          <a:sy n="85" d="100"/>
        </p:scale>
        <p:origin x="66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32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96362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1256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270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325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406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4284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506201" y="6492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9"/>
          <p:cNvSpPr txBox="1">
            <a:spLocks noGrp="1"/>
          </p:cNvSpPr>
          <p:nvPr>
            <p:ph type="ftr" idx="11"/>
          </p:nvPr>
        </p:nvSpPr>
        <p:spPr>
          <a:xfrm>
            <a:off x="1981200" y="6467475"/>
            <a:ext cx="9067800" cy="3600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0481" y="20321"/>
            <a:ext cx="12115798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0480" y="762000"/>
            <a:ext cx="12115799" cy="5414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1582400" y="6457315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9"/>
          <p:cNvSpPr txBox="1">
            <a:spLocks noGrp="1"/>
          </p:cNvSpPr>
          <p:nvPr>
            <p:ph type="ftr" idx="11"/>
          </p:nvPr>
        </p:nvSpPr>
        <p:spPr>
          <a:xfrm>
            <a:off x="1981200" y="6467475"/>
            <a:ext cx="9067800" cy="3600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160" y="25400"/>
            <a:ext cx="12105640" cy="66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6200" y="838200"/>
            <a:ext cx="12039600" cy="53387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981200" y="6467475"/>
            <a:ext cx="9067800" cy="3600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Introduction to LINQ / Session 06</a:t>
            </a:r>
            <a:endParaRPr lang="en-US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11506200" y="6497955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600" b="1"/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68462" cy="68713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838200" y="2232316"/>
            <a:ext cx="10891684" cy="16312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4800" b="1" dirty="0" smtClean="0">
                <a:solidFill>
                  <a:schemeClr val="bg1"/>
                </a:solidFill>
              </a:rPr>
              <a:t>Session 06</a:t>
            </a:r>
            <a:endParaRPr lang="en-US" sz="4800" b="1" i="0" u="none" strike="noStrike" cap="none" dirty="0">
              <a:solidFill>
                <a:schemeClr val="bg1"/>
              </a:solidFill>
              <a:sym typeface="Arial"/>
            </a:endParaRPr>
          </a:p>
          <a:p>
            <a:pPr algn="ctr"/>
            <a:r>
              <a:rPr lang="en-US" altLang="en-US" sz="4000" dirty="0" smtClean="0">
                <a:solidFill>
                  <a:schemeClr val="bg1"/>
                </a:solidFill>
              </a:rPr>
              <a:t>Introduction </a:t>
            </a:r>
            <a:r>
              <a:rPr lang="en-US" altLang="en-US" sz="4000" dirty="0">
                <a:solidFill>
                  <a:schemeClr val="bg1"/>
                </a:solidFill>
              </a:rPr>
              <a:t>to LINQ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LINQ to Objects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1981200" y="1143000"/>
            <a:ext cx="84582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z="3200">
                <a:latin typeface="Calibri" panose="020F0502020204030204" pitchFamily="34" charset="0"/>
              </a:rPr>
              <a:t>Enables you to write queries over any enumerable collection, such as arrays, lists, and collection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z="3200">
                <a:latin typeface="Calibri" panose="020F0502020204030204" pitchFamily="34" charset="0"/>
              </a:rPr>
              <a:t>Queries any collection that implements interfaces, </a:t>
            </a:r>
            <a:r>
              <a:rPr lang="en-US" altLang="en-US" sz="3200">
                <a:cs typeface="Courier New" panose="02070309020205020404" pitchFamily="49" charset="0"/>
              </a:rPr>
              <a:t>IEnumerable</a:t>
            </a:r>
            <a:r>
              <a:rPr lang="en-US" altLang="en-US" sz="3200">
                <a:latin typeface="Calibri" panose="020F0502020204030204" pitchFamily="34" charset="0"/>
              </a:rPr>
              <a:t>, </a:t>
            </a:r>
            <a:r>
              <a:rPr lang="en-US" altLang="en-US" sz="3200">
                <a:cs typeface="Courier New" panose="02070309020205020404" pitchFamily="49" charset="0"/>
              </a:rPr>
              <a:t>IQueryable</a:t>
            </a:r>
            <a:r>
              <a:rPr lang="en-US" altLang="en-US" sz="3200">
                <a:latin typeface="Calibri" panose="020F0502020204030204" pitchFamily="34" charset="0"/>
              </a:rPr>
              <a:t>, or </a:t>
            </a:r>
            <a:r>
              <a:rPr lang="en-US" altLang="en-US" sz="3200">
                <a:cs typeface="Courier New" panose="02070309020205020404" pitchFamily="49" charset="0"/>
              </a:rPr>
              <a:t>IEnumerable(Of T)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z="3200">
                <a:latin typeface="Calibri" panose="020F0502020204030204" pitchFamily="34" charset="0"/>
              </a:rPr>
              <a:t>LINQ queries are better than </a:t>
            </a:r>
            <a:r>
              <a:rPr lang="en-US" altLang="en-US" sz="3200">
                <a:cs typeface="Courier New" panose="02070309020205020404" pitchFamily="49" charset="0"/>
              </a:rPr>
              <a:t>foreach</a:t>
            </a:r>
            <a:r>
              <a:rPr lang="en-US" altLang="en-US" sz="3200">
                <a:latin typeface="Calibri" panose="020F0502020204030204" pitchFamily="34" charset="0"/>
              </a:rPr>
              <a:t> loops when querying in-memory collections and objects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320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320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320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320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12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LINQ to Objects – Example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905000" y="914400"/>
            <a:ext cx="5867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defRPr/>
            </a:pPr>
            <a:r>
              <a:rPr lang="en-US" sz="2100" dirty="0">
                <a:latin typeface="Calibri" pitchFamily="34" charset="0"/>
                <a:cs typeface="Arial" charset="0"/>
              </a:rPr>
              <a:t>The example demonstrates a LINQ to Objects query.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1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1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100" dirty="0">
              <a:latin typeface="Calibri" pitchFamily="34" charset="0"/>
              <a:cs typeface="Arial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981200" y="1828800"/>
            <a:ext cx="8305800" cy="45720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public class Employee</a:t>
            </a:r>
          </a:p>
          <a:p>
            <a:pPr eaLnBrk="1" hangingPunct="1"/>
            <a:r>
              <a:rPr lang="en-US" altLang="en-US"/>
              <a:t>{</a:t>
            </a:r>
          </a:p>
          <a:p>
            <a:pPr lvl="1" eaLnBrk="1" hangingPunct="1"/>
            <a:r>
              <a:rPr lang="en-US" altLang="en-US"/>
              <a:t>public string FirstName { get; set; }</a:t>
            </a:r>
          </a:p>
          <a:p>
            <a:pPr lvl="1" eaLnBrk="1" hangingPunct="1"/>
            <a:r>
              <a:rPr lang="en-US" altLang="en-US"/>
              <a:t>public string LastName { get; set; }</a:t>
            </a:r>
          </a:p>
          <a:p>
            <a:pPr lvl="1" eaLnBrk="1" hangingPunct="1"/>
            <a:r>
              <a:rPr lang="en-US" altLang="en-US"/>
              <a:t>public string Location { get; set; }</a:t>
            </a:r>
          </a:p>
          <a:p>
            <a:pPr lvl="1" eaLnBrk="1" hangingPunct="1"/>
            <a:r>
              <a:rPr lang="en-US" altLang="en-US"/>
              <a:t>public int Salary { get; set; }</a:t>
            </a:r>
          </a:p>
          <a:p>
            <a:pPr eaLnBrk="1" hangingPunct="1"/>
            <a:r>
              <a:rPr lang="en-US" altLang="en-US"/>
              <a:t>}	</a:t>
            </a:r>
          </a:p>
          <a:p>
            <a:pPr eaLnBrk="1" hangingPunct="1"/>
            <a:r>
              <a:rPr lang="en-US" altLang="en-US"/>
              <a:t>public partial class frmEmployee : Form</a:t>
            </a:r>
          </a:p>
          <a:p>
            <a:pPr eaLnBrk="1" hangingPunct="1"/>
            <a:r>
              <a:rPr lang="en-US" altLang="en-US"/>
              <a:t>{ </a:t>
            </a:r>
          </a:p>
          <a:p>
            <a:pPr lvl="1" eaLnBrk="1" hangingPunct="1"/>
            <a:r>
              <a:rPr lang="en-US" altLang="en-US"/>
              <a:t>public frmEmployee() </a:t>
            </a:r>
          </a:p>
          <a:p>
            <a:pPr lvl="1" eaLnBrk="1" hangingPunct="1"/>
            <a:r>
              <a:rPr lang="en-US" altLang="en-US"/>
              <a:t>{ </a:t>
            </a:r>
          </a:p>
          <a:p>
            <a:pPr lvl="2" eaLnBrk="1" hangingPunct="1"/>
            <a:r>
              <a:rPr lang="en-US" altLang="en-US"/>
              <a:t>InitializeComponent(); </a:t>
            </a:r>
          </a:p>
          <a:p>
            <a:pPr lvl="1" eaLnBrk="1" hangingPunct="1"/>
            <a:r>
              <a:rPr lang="en-US" altLang="en-US"/>
              <a:t>} 	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	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981201" y="1295400"/>
            <a:ext cx="2035175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828800" y="990600"/>
            <a:ext cx="8763000" cy="54864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lvl="1"/>
            <a:r>
              <a:rPr lang="en-US" altLang="en-US"/>
              <a:t>private void frmEmployee_Load(object sender, EventArgs e) </a:t>
            </a:r>
          </a:p>
          <a:p>
            <a:pPr lvl="1"/>
            <a:r>
              <a:rPr lang="en-US" altLang="en-US"/>
              <a:t>{ </a:t>
            </a:r>
          </a:p>
          <a:p>
            <a:pPr lvl="2"/>
            <a:r>
              <a:rPr lang="en-US" altLang="en-US"/>
              <a:t>ArrayList arrList = new ArrayList(); </a:t>
            </a:r>
          </a:p>
          <a:p>
            <a:pPr lvl="2"/>
            <a:r>
              <a:rPr lang="en-US" altLang="en-US"/>
              <a:t>arrList.Add( </a:t>
            </a:r>
          </a:p>
          <a:p>
            <a:pPr lvl="3"/>
            <a:r>
              <a:rPr lang="en-US" altLang="en-US"/>
              <a:t>new Employee </a:t>
            </a:r>
          </a:p>
          <a:p>
            <a:pPr lvl="3"/>
            <a:r>
              <a:rPr lang="en-US" altLang="en-US"/>
              <a:t>{ </a:t>
            </a:r>
          </a:p>
          <a:p>
            <a:pPr lvl="4"/>
            <a:r>
              <a:rPr lang="en-US" altLang="en-US"/>
              <a:t>FirstName = "Lara", </a:t>
            </a:r>
          </a:p>
          <a:p>
            <a:pPr lvl="4"/>
            <a:r>
              <a:rPr lang="en-US" altLang="en-US"/>
              <a:t>LastName = "Baker", </a:t>
            </a:r>
          </a:p>
          <a:p>
            <a:pPr lvl="4"/>
            <a:r>
              <a:rPr lang="en-US" altLang="en-US"/>
              <a:t>Salary = 2000, </a:t>
            </a:r>
          </a:p>
          <a:p>
            <a:pPr lvl="4"/>
            <a:r>
              <a:rPr lang="en-US" altLang="en-US"/>
              <a:t>Location = "New Jersey" </a:t>
            </a:r>
          </a:p>
          <a:p>
            <a:pPr lvl="3"/>
            <a:r>
              <a:rPr lang="en-US" altLang="en-US"/>
              <a:t>});</a:t>
            </a:r>
          </a:p>
          <a:p>
            <a:pPr lvl="2"/>
            <a:endParaRPr lang="en-US" altLang="en-US"/>
          </a:p>
          <a:p>
            <a:pPr lvl="2"/>
            <a:r>
              <a:rPr lang="en-US" altLang="en-US"/>
              <a:t>arrList.Add( </a:t>
            </a:r>
          </a:p>
          <a:p>
            <a:pPr lvl="3"/>
            <a:r>
              <a:rPr lang="en-US" altLang="en-US"/>
              <a:t>new Employee </a:t>
            </a:r>
          </a:p>
          <a:p>
            <a:pPr lvl="3"/>
            <a:r>
              <a:rPr lang="en-US" altLang="en-US"/>
              <a:t>{ </a:t>
            </a:r>
          </a:p>
          <a:p>
            <a:pPr lvl="4"/>
            <a:r>
              <a:rPr lang="en-US" altLang="en-US"/>
              <a:t>FirstName = "Mark", </a:t>
            </a:r>
          </a:p>
          <a:p>
            <a:pPr lvl="4"/>
            <a:r>
              <a:rPr lang="en-US" altLang="en-US"/>
              <a:t>LastName = "Dell", </a:t>
            </a:r>
          </a:p>
          <a:p>
            <a:pPr lvl="4"/>
            <a:r>
              <a:rPr lang="en-US" altLang="en-US"/>
              <a:t>Salary = 3900, </a:t>
            </a:r>
          </a:p>
          <a:p>
            <a:pPr lvl="4"/>
            <a:r>
              <a:rPr lang="en-US" altLang="en-US"/>
              <a:t>Location = "New Jersey" </a:t>
            </a:r>
          </a:p>
          <a:p>
            <a:pPr lvl="3"/>
            <a:r>
              <a:rPr lang="en-US" altLang="en-US"/>
              <a:t>}); 	</a:t>
            </a:r>
          </a:p>
          <a:p>
            <a:endParaRPr lang="en-US" altLang="en-US"/>
          </a:p>
          <a:p>
            <a:r>
              <a:rPr lang="en-US" altLang="en-US"/>
              <a:t>	</a:t>
            </a:r>
          </a:p>
          <a:p>
            <a:endParaRPr lang="en-US" altLang="en-US"/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905000" y="990600"/>
            <a:ext cx="8458200" cy="54864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lvl="2">
              <a:defRPr/>
            </a:pPr>
            <a:r>
              <a:rPr lang="en-US" dirty="0" err="1">
                <a:cs typeface="Arial" charset="0"/>
              </a:rPr>
              <a:t>arrList.Add</a:t>
            </a:r>
            <a:r>
              <a:rPr lang="en-US" dirty="0">
                <a:cs typeface="Arial" charset="0"/>
              </a:rPr>
              <a:t>( </a:t>
            </a:r>
          </a:p>
          <a:p>
            <a:pPr lvl="3">
              <a:defRPr/>
            </a:pPr>
            <a:r>
              <a:rPr lang="en-US" dirty="0">
                <a:cs typeface="Arial" charset="0"/>
              </a:rPr>
              <a:t>new Employee </a:t>
            </a:r>
          </a:p>
          <a:p>
            <a:pPr lvl="3">
              <a:defRPr/>
            </a:pPr>
            <a:r>
              <a:rPr lang="en-US" dirty="0">
                <a:cs typeface="Arial" charset="0"/>
              </a:rPr>
              <a:t>{ </a:t>
            </a:r>
          </a:p>
          <a:p>
            <a:pPr lvl="4">
              <a:defRPr/>
            </a:pPr>
            <a:r>
              <a:rPr lang="en-US" dirty="0" err="1">
                <a:cs typeface="Arial" charset="0"/>
              </a:rPr>
              <a:t>FirstName</a:t>
            </a:r>
            <a:r>
              <a:rPr lang="en-US" dirty="0">
                <a:cs typeface="Arial" charset="0"/>
              </a:rPr>
              <a:t> = "Steven", </a:t>
            </a:r>
          </a:p>
          <a:p>
            <a:pPr lvl="4">
              <a:defRPr/>
            </a:pPr>
            <a:r>
              <a:rPr lang="en-US" dirty="0" err="1">
                <a:cs typeface="Arial" charset="0"/>
              </a:rPr>
              <a:t>LastName</a:t>
            </a:r>
            <a:r>
              <a:rPr lang="en-US" dirty="0">
                <a:cs typeface="Arial" charset="0"/>
              </a:rPr>
              <a:t> = "James", </a:t>
            </a:r>
          </a:p>
          <a:p>
            <a:pPr lvl="4">
              <a:defRPr/>
            </a:pPr>
            <a:r>
              <a:rPr lang="en-US" dirty="0">
                <a:cs typeface="Arial" charset="0"/>
              </a:rPr>
              <a:t>Salary = 2500, </a:t>
            </a:r>
          </a:p>
          <a:p>
            <a:pPr lvl="4">
              <a:defRPr/>
            </a:pPr>
            <a:r>
              <a:rPr lang="en-US" dirty="0">
                <a:cs typeface="Arial" charset="0"/>
              </a:rPr>
              <a:t>Location = "California" </a:t>
            </a:r>
          </a:p>
          <a:p>
            <a:pPr lvl="3">
              <a:defRPr/>
            </a:pPr>
            <a:r>
              <a:rPr lang="en-US" dirty="0">
                <a:cs typeface="Arial" charset="0"/>
              </a:rPr>
              <a:t>}); </a:t>
            </a:r>
          </a:p>
          <a:p>
            <a:pPr lvl="2">
              <a:defRPr/>
            </a:pPr>
            <a:r>
              <a:rPr lang="en-US" dirty="0" err="1">
                <a:cs typeface="Arial" charset="0"/>
              </a:rPr>
              <a:t>var</a:t>
            </a:r>
            <a:r>
              <a:rPr lang="en-US" dirty="0">
                <a:cs typeface="Arial" charset="0"/>
              </a:rPr>
              <a:t> query = from Employee </a:t>
            </a:r>
            <a:r>
              <a:rPr lang="en-US" dirty="0" err="1">
                <a:cs typeface="Arial" charset="0"/>
              </a:rPr>
              <a:t>emp</a:t>
            </a:r>
            <a:r>
              <a:rPr lang="en-US" dirty="0">
                <a:cs typeface="Arial" charset="0"/>
              </a:rPr>
              <a:t> in </a:t>
            </a:r>
            <a:r>
              <a:rPr lang="en-US" dirty="0" err="1">
                <a:cs typeface="Arial" charset="0"/>
              </a:rPr>
              <a:t>arrList</a:t>
            </a:r>
            <a:r>
              <a:rPr lang="en-US" dirty="0">
                <a:cs typeface="Arial" charset="0"/>
              </a:rPr>
              <a:t> </a:t>
            </a:r>
          </a:p>
          <a:p>
            <a:pPr lvl="5">
              <a:defRPr/>
            </a:pPr>
            <a:r>
              <a:rPr lang="en-US" dirty="0">
                <a:cs typeface="Arial" charset="0"/>
              </a:rPr>
              <a:t>where </a:t>
            </a:r>
            <a:r>
              <a:rPr lang="en-US" dirty="0" err="1">
                <a:cs typeface="Arial" charset="0"/>
              </a:rPr>
              <a:t>emp.Location</a:t>
            </a:r>
            <a:r>
              <a:rPr lang="en-US" dirty="0">
                <a:cs typeface="Arial" charset="0"/>
              </a:rPr>
              <a:t> == "New Jersey" </a:t>
            </a:r>
          </a:p>
          <a:p>
            <a:pPr lvl="5">
              <a:defRPr/>
            </a:pPr>
            <a:r>
              <a:rPr lang="en-US" dirty="0">
                <a:cs typeface="Arial" charset="0"/>
              </a:rPr>
              <a:t>select </a:t>
            </a:r>
            <a:r>
              <a:rPr lang="en-US" dirty="0" err="1">
                <a:cs typeface="Arial" charset="0"/>
              </a:rPr>
              <a:t>emp</a:t>
            </a:r>
            <a:r>
              <a:rPr lang="en-US" dirty="0">
                <a:cs typeface="Arial" charset="0"/>
              </a:rPr>
              <a:t>; </a:t>
            </a:r>
          </a:p>
          <a:p>
            <a:pPr lvl="2">
              <a:defRPr/>
            </a:pPr>
            <a:r>
              <a:rPr lang="en-US" dirty="0" err="1">
                <a:cs typeface="Arial" charset="0"/>
              </a:rPr>
              <a:t>foreach</a:t>
            </a:r>
            <a:r>
              <a:rPr lang="en-US" dirty="0">
                <a:cs typeface="Arial" charset="0"/>
              </a:rPr>
              <a:t> (</a:t>
            </a:r>
            <a:r>
              <a:rPr lang="en-US" dirty="0" err="1">
                <a:cs typeface="Arial" charset="0"/>
              </a:rPr>
              <a:t>var</a:t>
            </a:r>
            <a:r>
              <a:rPr lang="en-US" dirty="0">
                <a:cs typeface="Arial" charset="0"/>
              </a:rPr>
              <a:t> employee in query) </a:t>
            </a:r>
          </a:p>
          <a:p>
            <a:pPr lvl="2">
              <a:defRPr/>
            </a:pPr>
            <a:r>
              <a:rPr lang="en-US" dirty="0">
                <a:cs typeface="Arial" charset="0"/>
              </a:rPr>
              <a:t>{ </a:t>
            </a:r>
          </a:p>
          <a:p>
            <a:pPr lvl="3">
              <a:defRPr/>
            </a:pPr>
            <a:r>
              <a:rPr lang="en-US" dirty="0" err="1">
                <a:cs typeface="Arial" charset="0"/>
              </a:rPr>
              <a:t>lstEmp.Items.Add</a:t>
            </a:r>
            <a:r>
              <a:rPr lang="en-US" dirty="0">
                <a:cs typeface="Arial" charset="0"/>
              </a:rPr>
              <a:t>(</a:t>
            </a:r>
            <a:r>
              <a:rPr lang="en-US" dirty="0" err="1">
                <a:cs typeface="Arial" charset="0"/>
              </a:rPr>
              <a:t>employee.FirstName</a:t>
            </a:r>
            <a:r>
              <a:rPr lang="en-US" dirty="0">
                <a:cs typeface="Arial" charset="0"/>
              </a:rPr>
              <a:t> + " " + </a:t>
            </a:r>
            <a:r>
              <a:rPr lang="en-US" dirty="0" err="1">
                <a:cs typeface="Arial" charset="0"/>
              </a:rPr>
              <a:t>employee.LastName</a:t>
            </a:r>
            <a:r>
              <a:rPr lang="en-US" dirty="0">
                <a:cs typeface="Arial" charset="0"/>
              </a:rPr>
              <a:t>); </a:t>
            </a:r>
          </a:p>
          <a:p>
            <a:pPr lvl="2">
              <a:defRPr/>
            </a:pPr>
            <a:r>
              <a:rPr lang="en-US" dirty="0">
                <a:cs typeface="Arial" charset="0"/>
              </a:rPr>
              <a:t>} </a:t>
            </a:r>
          </a:p>
          <a:p>
            <a:pPr lvl="1">
              <a:defRPr/>
            </a:pPr>
            <a:r>
              <a:rPr lang="en-US" dirty="0">
                <a:cs typeface="Arial" charset="0"/>
              </a:rPr>
              <a:t>}</a:t>
            </a:r>
          </a:p>
          <a:p>
            <a:pPr>
              <a:defRPr/>
            </a:pPr>
            <a:r>
              <a:rPr lang="en-US" dirty="0">
                <a:cs typeface="Arial" charset="0"/>
              </a:rPr>
              <a:t>}	</a:t>
            </a:r>
          </a:p>
          <a:p>
            <a:pPr>
              <a:defRPr/>
            </a:pPr>
            <a:endParaRPr lang="en-US" dirty="0">
              <a:cs typeface="Arial" charset="0"/>
            </a:endParaRPr>
          </a:p>
          <a:p>
            <a:pPr>
              <a:defRPr/>
            </a:pPr>
            <a:endParaRPr lang="en-US" dirty="0">
              <a:cs typeface="Arial" charset="0"/>
            </a:endParaRPr>
          </a:p>
          <a:p>
            <a:pPr>
              <a:defRPr/>
            </a:pPr>
            <a:r>
              <a:rPr lang="en-US" dirty="0">
                <a:cs typeface="Arial" charset="0"/>
              </a:rPr>
              <a:t>	</a:t>
            </a:r>
          </a:p>
          <a:p>
            <a:pPr>
              <a:defRPr/>
            </a:pPr>
            <a:endParaRPr lang="en-US" dirty="0"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73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8" grpId="0" animBg="1"/>
      <p:bldP spid="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LINQ to XML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981200" y="1143000"/>
            <a:ext cx="8305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z="3200">
                <a:latin typeface="Calibri" panose="020F0502020204030204" pitchFamily="34" charset="0"/>
              </a:rPr>
              <a:t>Creates, stores, and retrieves XML data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z="3200">
                <a:latin typeface="Calibri" panose="020F0502020204030204" pitchFamily="34" charset="0"/>
              </a:rPr>
              <a:t>Important classes of LINQ to XML are </a:t>
            </a:r>
            <a:r>
              <a:rPr lang="en-US" altLang="en-US" sz="3200">
                <a:cs typeface="Courier New" panose="02070309020205020404" pitchFamily="49" charset="0"/>
              </a:rPr>
              <a:t>XDocument</a:t>
            </a:r>
            <a:r>
              <a:rPr lang="en-US" altLang="en-US" sz="3200">
                <a:latin typeface="Calibri" panose="020F0502020204030204" pitchFamily="34" charset="0"/>
              </a:rPr>
              <a:t>, </a:t>
            </a:r>
            <a:r>
              <a:rPr lang="en-US" altLang="en-US" sz="3200">
                <a:cs typeface="Courier New" panose="02070309020205020404" pitchFamily="49" charset="0"/>
              </a:rPr>
              <a:t>XElement</a:t>
            </a:r>
            <a:r>
              <a:rPr lang="en-US" altLang="en-US" sz="3200">
                <a:latin typeface="Calibri" panose="020F0502020204030204" pitchFamily="34" charset="0"/>
              </a:rPr>
              <a:t>, and </a:t>
            </a:r>
            <a:r>
              <a:rPr lang="en-US" altLang="en-US" sz="3200">
                <a:cs typeface="Courier New" panose="02070309020205020404" pitchFamily="49" charset="0"/>
              </a:rPr>
              <a:t>XAttribute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z="3200">
                <a:latin typeface="Calibri" panose="020F0502020204030204" pitchFamily="34" charset="0"/>
              </a:rPr>
              <a:t>These classes are defined in </a:t>
            </a:r>
            <a:r>
              <a:rPr lang="en-US" altLang="en-US" sz="3200">
                <a:cs typeface="Courier New" panose="02070309020205020404" pitchFamily="49" charset="0"/>
              </a:rPr>
              <a:t>System.Xml.Linq</a:t>
            </a:r>
            <a:r>
              <a:rPr lang="en-US" altLang="en-US" sz="3200">
                <a:latin typeface="Calibri" panose="020F0502020204030204" pitchFamily="34" charset="0"/>
              </a:rPr>
              <a:t> namespace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320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320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320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320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320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320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3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LINQ to XML – Example 1-6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905000" y="762000"/>
            <a:ext cx="8458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/>
              <a:defRPr/>
            </a:pPr>
            <a:r>
              <a:rPr lang="en-US" sz="2000" dirty="0">
                <a:latin typeface="Calibri" pitchFamily="34" charset="0"/>
                <a:cs typeface="Arial" charset="0"/>
              </a:rPr>
              <a:t>Create a new Windows Forms application named </a:t>
            </a:r>
            <a:r>
              <a:rPr lang="en-US" sz="2100" dirty="0" err="1">
                <a:cs typeface="Courier New" pitchFamily="49" charset="0"/>
              </a:rPr>
              <a:t>CustomerData</a:t>
            </a:r>
            <a:r>
              <a:rPr lang="en-US" sz="2000" dirty="0">
                <a:latin typeface="Calibri" pitchFamily="34" charset="0"/>
                <a:cs typeface="Arial" charset="0"/>
              </a:rPr>
              <a:t>.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/>
              <a:defRPr/>
            </a:pPr>
            <a:r>
              <a:rPr lang="en-US" sz="2000" dirty="0">
                <a:latin typeface="Calibri" pitchFamily="34" charset="0"/>
                <a:cs typeface="Arial" charset="0"/>
              </a:rPr>
              <a:t>Add an XML file to the project and name it Customers.xml. Add the following content to it: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0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0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0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000" dirty="0">
              <a:latin typeface="Calibri" pitchFamily="34" charset="0"/>
              <a:cs typeface="Arial" charset="0"/>
            </a:endParaRPr>
          </a:p>
        </p:txBody>
      </p:sp>
      <p:pic>
        <p:nvPicPr>
          <p:cNvPr id="26628" name="Picture 7" descr="test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752600"/>
            <a:ext cx="39624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63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LINQ to XML – Example 2-6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905000" y="914400"/>
            <a:ext cx="84582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 startAt="3"/>
              <a:defRPr/>
            </a:pPr>
            <a:r>
              <a:rPr lang="en-US" sz="2100" dirty="0">
                <a:latin typeface="Calibri" pitchFamily="34" charset="0"/>
                <a:cs typeface="Arial" charset="0"/>
              </a:rPr>
              <a:t>Save and close the XML file.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 startAt="3"/>
              <a:defRPr/>
            </a:pPr>
            <a:r>
              <a:rPr lang="en-US" sz="2100" dirty="0">
                <a:latin typeface="Calibri" pitchFamily="34" charset="0"/>
                <a:cs typeface="Arial" charset="0"/>
              </a:rPr>
              <a:t>Right click on Customers.xml in the Solution Explorer and select Properties. Set the Copy To Output Directory property to Copy if newer.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 startAt="3"/>
              <a:defRPr/>
            </a:pPr>
            <a:r>
              <a:rPr lang="en-US" sz="2100" dirty="0">
                <a:latin typeface="Calibri" pitchFamily="34" charset="0"/>
                <a:cs typeface="Arial" charset="0"/>
              </a:rPr>
              <a:t>Set the Name and Text properties for the form to </a:t>
            </a:r>
            <a:r>
              <a:rPr lang="en-US" sz="2100" dirty="0" err="1">
                <a:cs typeface="Courier New" pitchFamily="49" charset="0"/>
              </a:rPr>
              <a:t>frmCustomers</a:t>
            </a:r>
            <a:r>
              <a:rPr lang="en-US" sz="2100" dirty="0">
                <a:latin typeface="Calibri" pitchFamily="34" charset="0"/>
                <a:cs typeface="Arial" charset="0"/>
              </a:rPr>
              <a:t> and </a:t>
            </a:r>
            <a:r>
              <a:rPr lang="en-US" sz="2100" dirty="0" err="1">
                <a:cs typeface="Courier New" pitchFamily="49" charset="0"/>
              </a:rPr>
              <a:t>Customer</a:t>
            </a:r>
            <a:r>
              <a:rPr lang="en-US" sz="2100" dirty="0">
                <a:latin typeface="Calibri" pitchFamily="34" charset="0"/>
                <a:cs typeface="Arial" charset="0"/>
              </a:rPr>
              <a:t> </a:t>
            </a:r>
            <a:r>
              <a:rPr lang="en-US" sz="2100" dirty="0" err="1">
                <a:cs typeface="Courier New" pitchFamily="49" charset="0"/>
              </a:rPr>
              <a:t>Data</a:t>
            </a:r>
            <a:r>
              <a:rPr lang="en-US" sz="2100" dirty="0">
                <a:latin typeface="Calibri" pitchFamily="34" charset="0"/>
                <a:cs typeface="Arial" charset="0"/>
              </a:rPr>
              <a:t> respectively.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 startAt="3"/>
              <a:defRPr/>
            </a:pPr>
            <a:r>
              <a:rPr lang="en-US" sz="2100" dirty="0">
                <a:latin typeface="Calibri" pitchFamily="34" charset="0"/>
                <a:cs typeface="Arial" charset="0"/>
              </a:rPr>
              <a:t>Add a </a:t>
            </a:r>
            <a:r>
              <a:rPr lang="en-US" sz="2100" dirty="0" err="1">
                <a:latin typeface="Calibri" pitchFamily="34" charset="0"/>
                <a:cs typeface="Arial" charset="0"/>
              </a:rPr>
              <a:t>ListBox</a:t>
            </a:r>
            <a:r>
              <a:rPr lang="en-US" sz="2100" dirty="0">
                <a:latin typeface="Calibri" pitchFamily="34" charset="0"/>
                <a:cs typeface="Arial" charset="0"/>
              </a:rPr>
              <a:t> to the form and set the Name property to </a:t>
            </a:r>
            <a:r>
              <a:rPr lang="en-US" sz="2100" dirty="0" err="1">
                <a:cs typeface="Courier New" pitchFamily="49" charset="0"/>
              </a:rPr>
              <a:t>lstCustomers</a:t>
            </a:r>
            <a:r>
              <a:rPr lang="en-US" sz="2100" dirty="0">
                <a:latin typeface="Calibri" pitchFamily="34" charset="0"/>
                <a:cs typeface="Arial" charset="0"/>
              </a:rPr>
              <a:t>.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 startAt="3"/>
              <a:defRPr/>
            </a:pPr>
            <a:r>
              <a:rPr lang="en-US" sz="2100" dirty="0">
                <a:latin typeface="Calibri" pitchFamily="34" charset="0"/>
                <a:cs typeface="Arial" charset="0"/>
              </a:rPr>
              <a:t>Add a Button to the form and set the Name and Text properties to </a:t>
            </a:r>
            <a:r>
              <a:rPr lang="en-US" sz="2100" dirty="0" err="1">
                <a:cs typeface="Courier New" pitchFamily="49" charset="0"/>
              </a:rPr>
              <a:t>btnLoad</a:t>
            </a:r>
            <a:r>
              <a:rPr lang="en-US" sz="2100" dirty="0">
                <a:latin typeface="Calibri" pitchFamily="34" charset="0"/>
                <a:cs typeface="Arial" charset="0"/>
              </a:rPr>
              <a:t> and </a:t>
            </a:r>
            <a:r>
              <a:rPr lang="en-US" sz="2100" dirty="0" err="1">
                <a:cs typeface="Courier New" pitchFamily="49" charset="0"/>
              </a:rPr>
              <a:t>Load</a:t>
            </a:r>
            <a:r>
              <a:rPr lang="en-US" sz="2100" dirty="0">
                <a:latin typeface="Calibri" pitchFamily="34" charset="0"/>
                <a:cs typeface="Arial" charset="0"/>
              </a:rPr>
              <a:t> </a:t>
            </a:r>
            <a:r>
              <a:rPr lang="en-US" sz="2100" dirty="0" err="1">
                <a:cs typeface="Courier New" pitchFamily="49" charset="0"/>
              </a:rPr>
              <a:t>Customers</a:t>
            </a:r>
            <a:r>
              <a:rPr lang="en-US" sz="2100" dirty="0">
                <a:latin typeface="Calibri" pitchFamily="34" charset="0"/>
                <a:cs typeface="Arial" charset="0"/>
              </a:rPr>
              <a:t> respectively.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 startAt="3"/>
              <a:defRPr/>
            </a:pPr>
            <a:r>
              <a:rPr lang="en-US" sz="2100" dirty="0">
                <a:latin typeface="Calibri" pitchFamily="34" charset="0"/>
                <a:cs typeface="Arial" charset="0"/>
              </a:rPr>
              <a:t>Add a Button to the form and set the Name and Text properties to </a:t>
            </a:r>
            <a:r>
              <a:rPr lang="en-US" sz="2100" dirty="0" err="1">
                <a:cs typeface="Courier New" pitchFamily="49" charset="0"/>
              </a:rPr>
              <a:t>btnGet</a:t>
            </a:r>
            <a:r>
              <a:rPr lang="en-US" sz="2100" dirty="0">
                <a:latin typeface="Calibri" pitchFamily="34" charset="0"/>
                <a:cs typeface="Arial" charset="0"/>
              </a:rPr>
              <a:t> and </a:t>
            </a:r>
            <a:r>
              <a:rPr lang="en-US" sz="2100" dirty="0" err="1">
                <a:cs typeface="Courier New" pitchFamily="49" charset="0"/>
              </a:rPr>
              <a:t>Get</a:t>
            </a:r>
            <a:r>
              <a:rPr lang="en-US" sz="2100" dirty="0">
                <a:latin typeface="Calibri" pitchFamily="34" charset="0"/>
                <a:cs typeface="Arial" charset="0"/>
              </a:rPr>
              <a:t> </a:t>
            </a:r>
            <a:r>
              <a:rPr lang="en-US" sz="2100" dirty="0" err="1">
                <a:cs typeface="Courier New" pitchFamily="49" charset="0"/>
              </a:rPr>
              <a:t>Customer</a:t>
            </a:r>
            <a:r>
              <a:rPr lang="en-US" sz="2100" dirty="0">
                <a:latin typeface="Calibri" pitchFamily="34" charset="0"/>
                <a:cs typeface="Arial" charset="0"/>
              </a:rPr>
              <a:t> Info respectively.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 startAt="3"/>
              <a:defRPr/>
            </a:pPr>
            <a:r>
              <a:rPr lang="en-US" sz="2100" dirty="0">
                <a:latin typeface="Calibri" pitchFamily="34" charset="0"/>
                <a:cs typeface="Arial" charset="0"/>
              </a:rPr>
              <a:t>Add two </a:t>
            </a:r>
            <a:r>
              <a:rPr lang="en-US" sz="2100" dirty="0" err="1">
                <a:latin typeface="Calibri" pitchFamily="34" charset="0"/>
                <a:cs typeface="Arial" charset="0"/>
              </a:rPr>
              <a:t>TextBox</a:t>
            </a:r>
            <a:r>
              <a:rPr lang="en-US" sz="2100" dirty="0">
                <a:latin typeface="Calibri" pitchFamily="34" charset="0"/>
                <a:cs typeface="Arial" charset="0"/>
              </a:rPr>
              <a:t> controls to the form and set their Name properties to </a:t>
            </a:r>
            <a:r>
              <a:rPr lang="en-US" sz="2100" dirty="0" err="1">
                <a:cs typeface="Courier New" pitchFamily="49" charset="0"/>
              </a:rPr>
              <a:t>txtFirstname</a:t>
            </a:r>
            <a:r>
              <a:rPr lang="en-US" sz="2100" dirty="0">
                <a:latin typeface="Calibri" pitchFamily="34" charset="0"/>
                <a:cs typeface="Arial" charset="0"/>
              </a:rPr>
              <a:t> and </a:t>
            </a:r>
            <a:r>
              <a:rPr lang="en-US" sz="2100" dirty="0" err="1">
                <a:cs typeface="Courier New" pitchFamily="49" charset="0"/>
              </a:rPr>
              <a:t>txtLastname</a:t>
            </a:r>
            <a:r>
              <a:rPr lang="en-US" sz="2100" dirty="0">
                <a:latin typeface="Calibri" pitchFamily="34" charset="0"/>
                <a:cs typeface="Arial" charset="0"/>
              </a:rPr>
              <a:t> respectively.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 startAt="3"/>
              <a:defRPr/>
            </a:pPr>
            <a:r>
              <a:rPr lang="en-US" sz="2100" dirty="0">
                <a:latin typeface="Calibri" pitchFamily="34" charset="0"/>
                <a:cs typeface="Arial" charset="0"/>
              </a:rPr>
              <a:t>Add a Label above the text box, </a:t>
            </a:r>
            <a:r>
              <a:rPr lang="en-US" sz="2100" dirty="0" err="1">
                <a:cs typeface="Courier New" pitchFamily="49" charset="0"/>
              </a:rPr>
              <a:t>txtFirstname</a:t>
            </a:r>
            <a:r>
              <a:rPr lang="en-US" sz="2100" dirty="0">
                <a:latin typeface="Calibri" pitchFamily="34" charset="0"/>
                <a:cs typeface="Arial" charset="0"/>
              </a:rPr>
              <a:t>, and set its Name and Text properties to </a:t>
            </a:r>
            <a:r>
              <a:rPr lang="en-US" sz="2100" dirty="0" err="1">
                <a:cs typeface="Courier New" pitchFamily="49" charset="0"/>
              </a:rPr>
              <a:t>lblFirstname</a:t>
            </a:r>
            <a:r>
              <a:rPr lang="en-US" sz="2100" dirty="0">
                <a:latin typeface="Calibri" pitchFamily="34" charset="0"/>
                <a:cs typeface="Arial" charset="0"/>
              </a:rPr>
              <a:t> and </a:t>
            </a:r>
            <a:r>
              <a:rPr lang="en-US" sz="2100" dirty="0" err="1">
                <a:cs typeface="Courier New" pitchFamily="49" charset="0"/>
              </a:rPr>
              <a:t>First</a:t>
            </a:r>
            <a:r>
              <a:rPr lang="en-US" sz="2100" dirty="0">
                <a:latin typeface="Calibri" pitchFamily="34" charset="0"/>
                <a:cs typeface="Arial" charset="0"/>
              </a:rPr>
              <a:t> </a:t>
            </a:r>
            <a:r>
              <a:rPr lang="en-US" sz="2100" dirty="0" err="1">
                <a:cs typeface="Courier New" pitchFamily="49" charset="0"/>
              </a:rPr>
              <a:t>Name</a:t>
            </a:r>
            <a:r>
              <a:rPr lang="en-US" sz="2100" dirty="0">
                <a:latin typeface="Calibri" pitchFamily="34" charset="0"/>
                <a:cs typeface="Arial" charset="0"/>
              </a:rPr>
              <a:t> respectively.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 startAt="3"/>
              <a:defRPr/>
            </a:pPr>
            <a:r>
              <a:rPr lang="en-US" sz="2100" dirty="0">
                <a:latin typeface="Calibri" pitchFamily="34" charset="0"/>
                <a:cs typeface="Arial" charset="0"/>
              </a:rPr>
              <a:t>Add a Label above the text box, </a:t>
            </a:r>
            <a:r>
              <a:rPr lang="en-US" sz="2100" dirty="0" err="1">
                <a:cs typeface="Courier New" pitchFamily="49" charset="0"/>
              </a:rPr>
              <a:t>txtLastname</a:t>
            </a:r>
            <a:r>
              <a:rPr lang="en-US" sz="2100" dirty="0">
                <a:latin typeface="Calibri" pitchFamily="34" charset="0"/>
                <a:cs typeface="Arial" charset="0"/>
              </a:rPr>
              <a:t>, and set its Name and Text properties to </a:t>
            </a:r>
            <a:r>
              <a:rPr lang="en-US" sz="2100" dirty="0" err="1">
                <a:cs typeface="Courier New" pitchFamily="49" charset="0"/>
              </a:rPr>
              <a:t>lblLastname</a:t>
            </a:r>
            <a:r>
              <a:rPr lang="en-US" sz="2100" dirty="0">
                <a:latin typeface="Calibri" pitchFamily="34" charset="0"/>
                <a:cs typeface="Arial" charset="0"/>
              </a:rPr>
              <a:t> and </a:t>
            </a:r>
            <a:r>
              <a:rPr lang="en-US" sz="2100" dirty="0" err="1">
                <a:cs typeface="Courier New" pitchFamily="49" charset="0"/>
              </a:rPr>
              <a:t>Last</a:t>
            </a:r>
            <a:r>
              <a:rPr lang="en-US" sz="2100" dirty="0">
                <a:latin typeface="Calibri" pitchFamily="34" charset="0"/>
                <a:cs typeface="Arial" charset="0"/>
              </a:rPr>
              <a:t> </a:t>
            </a:r>
            <a:r>
              <a:rPr lang="en-US" sz="2100" dirty="0" err="1">
                <a:cs typeface="Courier New" pitchFamily="49" charset="0"/>
              </a:rPr>
              <a:t>Name</a:t>
            </a:r>
            <a:r>
              <a:rPr lang="en-US" sz="2100" dirty="0">
                <a:latin typeface="Calibri" pitchFamily="34" charset="0"/>
                <a:cs typeface="Arial" charset="0"/>
              </a:rPr>
              <a:t> respectively.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1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1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1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100" dirty="0">
              <a:latin typeface="Calibri" pitchFamily="34" charset="0"/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3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dvAuto="10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LINQ to XML – Example 3-6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Figure 5.7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24001"/>
            <a:ext cx="5029200" cy="457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828800" y="990600"/>
            <a:ext cx="8534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Tx/>
              <a:buAutoNum type="arabicPeriod" startAt="12"/>
            </a:pPr>
            <a:r>
              <a:rPr lang="en-US" altLang="en-US" sz="2000">
                <a:latin typeface="Calibri" panose="020F0502020204030204" pitchFamily="34" charset="0"/>
              </a:rPr>
              <a:t>Arrange the controls in the form as shown in the figure.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4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LINQ to XML – Example 4-6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905000" y="914400"/>
            <a:ext cx="8458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 startAt="13"/>
              <a:defRPr/>
            </a:pPr>
            <a:r>
              <a:rPr lang="en-US" sz="2100" dirty="0">
                <a:latin typeface="Calibri" pitchFamily="34" charset="0"/>
                <a:cs typeface="Arial" charset="0"/>
              </a:rPr>
              <a:t>Double-click the </a:t>
            </a:r>
            <a:r>
              <a:rPr lang="en-US" sz="2100" dirty="0">
                <a:cs typeface="Courier New" pitchFamily="49" charset="0"/>
              </a:rPr>
              <a:t>Load Customers </a:t>
            </a:r>
            <a:r>
              <a:rPr lang="en-US" sz="2100" dirty="0">
                <a:latin typeface="Calibri" pitchFamily="34" charset="0"/>
                <a:cs typeface="Arial" charset="0"/>
              </a:rPr>
              <a:t>button. This will generate an event handler and automatically switch to code view.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 startAt="13"/>
              <a:defRPr/>
            </a:pPr>
            <a:r>
              <a:rPr lang="en-US" sz="2100" dirty="0">
                <a:latin typeface="Calibri" pitchFamily="34" charset="0"/>
                <a:cs typeface="Arial" charset="0"/>
              </a:rPr>
              <a:t>Add a using statement for the </a:t>
            </a:r>
            <a:r>
              <a:rPr lang="en-US" sz="2100" dirty="0" err="1">
                <a:cs typeface="Courier New" pitchFamily="49" charset="0"/>
              </a:rPr>
              <a:t>System.Xml.Linq</a:t>
            </a:r>
            <a:r>
              <a:rPr lang="en-US" sz="2100" dirty="0">
                <a:latin typeface="Calibri" pitchFamily="34" charset="0"/>
                <a:cs typeface="Arial" charset="0"/>
              </a:rPr>
              <a:t> namespace in the using section of the code.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 startAt="13"/>
              <a:defRPr/>
            </a:pPr>
            <a:r>
              <a:rPr lang="en-US" sz="2100" dirty="0">
                <a:latin typeface="Calibri" pitchFamily="34" charset="0"/>
                <a:cs typeface="Arial" charset="0"/>
              </a:rPr>
              <a:t>Add the following code in the event handler to load the customers list from the XML file: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1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1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1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100" dirty="0">
              <a:latin typeface="Calibri" pitchFamily="34" charset="0"/>
              <a:cs typeface="Arial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981200" y="3429000"/>
            <a:ext cx="8305800" cy="30480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sz="1200" dirty="0">
                <a:cs typeface="Arial" charset="0"/>
              </a:rPr>
              <a:t>private void </a:t>
            </a:r>
            <a:r>
              <a:rPr lang="en-US" sz="1200" dirty="0" err="1">
                <a:cs typeface="Arial" charset="0"/>
              </a:rPr>
              <a:t>btnLoad_Click</a:t>
            </a:r>
            <a:r>
              <a:rPr lang="en-US" sz="1200" dirty="0">
                <a:cs typeface="Arial" charset="0"/>
              </a:rPr>
              <a:t>(object sender, </a:t>
            </a:r>
            <a:r>
              <a:rPr lang="en-US" sz="1200" dirty="0" err="1">
                <a:cs typeface="Arial" charset="0"/>
              </a:rPr>
              <a:t>EventArgs</a:t>
            </a:r>
            <a:r>
              <a:rPr lang="en-US" sz="1200" dirty="0">
                <a:cs typeface="Arial" charset="0"/>
              </a:rPr>
              <a:t> e)</a:t>
            </a:r>
          </a:p>
          <a:p>
            <a:pPr>
              <a:defRPr/>
            </a:pPr>
            <a:r>
              <a:rPr lang="en-US" sz="1200" dirty="0">
                <a:cs typeface="Arial" charset="0"/>
              </a:rPr>
              <a:t>{ </a:t>
            </a:r>
          </a:p>
          <a:p>
            <a:pPr lvl="1">
              <a:defRPr/>
            </a:pPr>
            <a:r>
              <a:rPr lang="en-US" sz="1200" dirty="0">
                <a:cs typeface="Arial" charset="0"/>
              </a:rPr>
              <a:t>// If already populated earlier, clear the list </a:t>
            </a:r>
          </a:p>
          <a:p>
            <a:pPr lvl="1">
              <a:defRPr/>
            </a:pPr>
            <a:r>
              <a:rPr lang="en-US" sz="1200" dirty="0" err="1">
                <a:cs typeface="Arial" charset="0"/>
              </a:rPr>
              <a:t>lstCustomers.Items.Clear</a:t>
            </a:r>
            <a:r>
              <a:rPr lang="en-US" sz="1200" dirty="0">
                <a:cs typeface="Arial" charset="0"/>
              </a:rPr>
              <a:t>(); </a:t>
            </a:r>
          </a:p>
          <a:p>
            <a:pPr lvl="1">
              <a:defRPr/>
            </a:pPr>
            <a:r>
              <a:rPr lang="en-US" sz="1200" dirty="0" err="1">
                <a:cs typeface="Arial" charset="0"/>
              </a:rPr>
              <a:t>XElement</a:t>
            </a:r>
            <a:r>
              <a:rPr lang="en-US" sz="1200" dirty="0">
                <a:cs typeface="Arial" charset="0"/>
              </a:rPr>
              <a:t> root = </a:t>
            </a:r>
            <a:r>
              <a:rPr lang="en-US" sz="1200" dirty="0" err="1">
                <a:cs typeface="Arial" charset="0"/>
              </a:rPr>
              <a:t>XElement.Load</a:t>
            </a:r>
            <a:r>
              <a:rPr lang="en-US" sz="1200" dirty="0">
                <a:cs typeface="Arial" charset="0"/>
              </a:rPr>
              <a:t>("Customers.xml"); </a:t>
            </a:r>
          </a:p>
          <a:p>
            <a:pPr lvl="1">
              <a:defRPr/>
            </a:pPr>
            <a:r>
              <a:rPr lang="en-US" sz="1200" dirty="0" err="1">
                <a:cs typeface="Arial" charset="0"/>
              </a:rPr>
              <a:t>IEnumerable</a:t>
            </a:r>
            <a:r>
              <a:rPr lang="en-US" sz="1200" dirty="0">
                <a:cs typeface="Arial" charset="0"/>
              </a:rPr>
              <a:t>&lt;</a:t>
            </a:r>
            <a:r>
              <a:rPr lang="en-US" sz="1200" dirty="0" err="1">
                <a:cs typeface="Arial" charset="0"/>
              </a:rPr>
              <a:t>XElement</a:t>
            </a:r>
            <a:r>
              <a:rPr lang="en-US" sz="1200" dirty="0">
                <a:cs typeface="Arial" charset="0"/>
              </a:rPr>
              <a:t>&gt; customer = from el in </a:t>
            </a:r>
            <a:r>
              <a:rPr lang="en-US" sz="1200" dirty="0" err="1">
                <a:cs typeface="Arial" charset="0"/>
              </a:rPr>
              <a:t>root.Descendants</a:t>
            </a:r>
            <a:r>
              <a:rPr lang="en-US" sz="1200" dirty="0">
                <a:cs typeface="Arial" charset="0"/>
              </a:rPr>
              <a:t>("customer") </a:t>
            </a:r>
          </a:p>
          <a:p>
            <a:pPr lvl="8">
              <a:defRPr/>
            </a:pPr>
            <a:r>
              <a:rPr lang="en-US" sz="1200" dirty="0" err="1">
                <a:cs typeface="Arial" charset="0"/>
              </a:rPr>
              <a:t>orderby</a:t>
            </a:r>
            <a:r>
              <a:rPr lang="en-US" sz="1200" dirty="0">
                <a:cs typeface="Arial" charset="0"/>
              </a:rPr>
              <a:t> </a:t>
            </a:r>
          </a:p>
          <a:p>
            <a:pPr lvl="8">
              <a:defRPr/>
            </a:pPr>
            <a:r>
              <a:rPr lang="en-US" sz="1200" dirty="0" err="1">
                <a:cs typeface="Arial" charset="0"/>
              </a:rPr>
              <a:t>el.Element</a:t>
            </a:r>
            <a:r>
              <a:rPr lang="en-US" sz="1200" dirty="0">
                <a:cs typeface="Arial" charset="0"/>
              </a:rPr>
              <a:t>("</a:t>
            </a:r>
            <a:r>
              <a:rPr lang="en-US" sz="1200" dirty="0" err="1">
                <a:cs typeface="Arial" charset="0"/>
              </a:rPr>
              <a:t>custId</a:t>
            </a:r>
            <a:r>
              <a:rPr lang="en-US" sz="1200" dirty="0">
                <a:cs typeface="Arial" charset="0"/>
              </a:rPr>
              <a:t>").Value </a:t>
            </a:r>
          </a:p>
          <a:p>
            <a:pPr lvl="8">
              <a:defRPr/>
            </a:pPr>
            <a:r>
              <a:rPr lang="en-US" sz="1200" dirty="0">
                <a:cs typeface="Arial" charset="0"/>
              </a:rPr>
              <a:t>select el; </a:t>
            </a:r>
          </a:p>
          <a:p>
            <a:pPr lvl="1">
              <a:defRPr/>
            </a:pPr>
            <a:r>
              <a:rPr lang="en-US" sz="1200" dirty="0" err="1">
                <a:cs typeface="Arial" charset="0"/>
              </a:rPr>
              <a:t>foreach</a:t>
            </a:r>
            <a:r>
              <a:rPr lang="en-US" sz="1200" dirty="0">
                <a:cs typeface="Arial" charset="0"/>
              </a:rPr>
              <a:t> (</a:t>
            </a:r>
            <a:r>
              <a:rPr lang="en-US" sz="1200" dirty="0" err="1">
                <a:cs typeface="Arial" charset="0"/>
              </a:rPr>
              <a:t>XElement</a:t>
            </a:r>
            <a:r>
              <a:rPr lang="en-US" sz="1200" dirty="0">
                <a:cs typeface="Arial" charset="0"/>
              </a:rPr>
              <a:t> el in customer) </a:t>
            </a:r>
          </a:p>
          <a:p>
            <a:pPr lvl="1">
              <a:defRPr/>
            </a:pPr>
            <a:r>
              <a:rPr lang="en-US" sz="1200" dirty="0">
                <a:cs typeface="Arial" charset="0"/>
              </a:rPr>
              <a:t>{ </a:t>
            </a:r>
          </a:p>
          <a:p>
            <a:pPr lvl="2">
              <a:defRPr/>
            </a:pPr>
            <a:r>
              <a:rPr lang="en-US" sz="1200" dirty="0" err="1">
                <a:cs typeface="Arial" charset="0"/>
              </a:rPr>
              <a:t>lstCustomers.Items.Add</a:t>
            </a:r>
            <a:r>
              <a:rPr lang="en-US" sz="1200" dirty="0">
                <a:cs typeface="Arial" charset="0"/>
              </a:rPr>
              <a:t>(</a:t>
            </a:r>
            <a:r>
              <a:rPr lang="en-US" sz="1200" dirty="0" err="1">
                <a:cs typeface="Arial" charset="0"/>
              </a:rPr>
              <a:t>el.Element</a:t>
            </a:r>
            <a:r>
              <a:rPr lang="en-US" sz="1200" dirty="0">
                <a:cs typeface="Arial" charset="0"/>
              </a:rPr>
              <a:t>("</a:t>
            </a:r>
            <a:r>
              <a:rPr lang="en-US" sz="1200" dirty="0" err="1">
                <a:cs typeface="Arial" charset="0"/>
              </a:rPr>
              <a:t>custId</a:t>
            </a:r>
            <a:r>
              <a:rPr lang="en-US" sz="1200" dirty="0">
                <a:cs typeface="Arial" charset="0"/>
              </a:rPr>
              <a:t>").Value); </a:t>
            </a:r>
          </a:p>
          <a:p>
            <a:pPr lvl="1">
              <a:defRPr/>
            </a:pPr>
            <a:r>
              <a:rPr lang="en-US" sz="1200" dirty="0">
                <a:cs typeface="Arial" charset="0"/>
              </a:rPr>
              <a:t>}</a:t>
            </a:r>
          </a:p>
          <a:p>
            <a:pPr>
              <a:defRPr/>
            </a:pPr>
            <a:r>
              <a:rPr lang="en-US" sz="1200" dirty="0">
                <a:cs typeface="Arial" charset="0"/>
              </a:rPr>
              <a:t>}</a:t>
            </a:r>
          </a:p>
          <a:p>
            <a:pPr>
              <a:defRPr/>
            </a:pPr>
            <a:r>
              <a:rPr lang="en-US" sz="1200" dirty="0">
                <a:cs typeface="Arial" charset="0"/>
              </a:rPr>
              <a:t>	</a:t>
            </a: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endParaRPr lang="en-US" sz="1200" dirty="0">
              <a:cs typeface="Arial" charset="0"/>
            </a:endParaRPr>
          </a:p>
        </p:txBody>
      </p:sp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1981201" y="2895600"/>
            <a:ext cx="2035175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1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LINQ to XML – Example 5-6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905000" y="914400"/>
            <a:ext cx="8458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 startAt="16"/>
              <a:defRPr/>
            </a:pPr>
            <a:r>
              <a:rPr lang="en-US" sz="2100" dirty="0">
                <a:latin typeface="Calibri" pitchFamily="34" charset="0"/>
                <a:cs typeface="Arial" charset="0"/>
              </a:rPr>
              <a:t>Double-click the </a:t>
            </a:r>
            <a:r>
              <a:rPr lang="en-US" sz="2100" dirty="0">
                <a:cs typeface="Courier New" pitchFamily="49" charset="0"/>
              </a:rPr>
              <a:t>Get Customer Info </a:t>
            </a:r>
            <a:r>
              <a:rPr lang="en-US" sz="2100" dirty="0">
                <a:latin typeface="Calibri" pitchFamily="34" charset="0"/>
                <a:cs typeface="Arial" charset="0"/>
              </a:rPr>
              <a:t>button to generate an event handler.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 startAt="16"/>
              <a:defRPr/>
            </a:pPr>
            <a:r>
              <a:rPr lang="en-US" sz="2100" dirty="0">
                <a:latin typeface="Calibri" pitchFamily="34" charset="0"/>
                <a:cs typeface="Arial" charset="0"/>
              </a:rPr>
              <a:t>Add the following code to load the customer details from the XML file: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1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1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1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100" dirty="0">
              <a:latin typeface="Calibri" pitchFamily="34" charset="0"/>
              <a:cs typeface="Arial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981200" y="2667000"/>
            <a:ext cx="8305800" cy="38862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sz="1600" dirty="0">
                <a:cs typeface="Arial" charset="0"/>
              </a:rPr>
              <a:t>private void </a:t>
            </a:r>
            <a:r>
              <a:rPr lang="en-US" sz="1600" dirty="0" err="1">
                <a:cs typeface="Arial" charset="0"/>
              </a:rPr>
              <a:t>btnGet_Click</a:t>
            </a:r>
            <a:r>
              <a:rPr lang="en-US" sz="1600" dirty="0">
                <a:cs typeface="Arial" charset="0"/>
              </a:rPr>
              <a:t>(object sender, </a:t>
            </a:r>
            <a:r>
              <a:rPr lang="en-US" sz="1600" dirty="0" err="1">
                <a:cs typeface="Arial" charset="0"/>
              </a:rPr>
              <a:t>EventArgs</a:t>
            </a:r>
            <a:r>
              <a:rPr lang="en-US" sz="1600" dirty="0">
                <a:cs typeface="Arial" charset="0"/>
              </a:rPr>
              <a:t> e)</a:t>
            </a:r>
          </a:p>
          <a:p>
            <a:pPr>
              <a:defRPr/>
            </a:pPr>
            <a:r>
              <a:rPr lang="en-US" sz="1600" dirty="0">
                <a:cs typeface="Arial" charset="0"/>
              </a:rPr>
              <a:t>{ </a:t>
            </a:r>
          </a:p>
          <a:p>
            <a:pPr lvl="1">
              <a:defRPr/>
            </a:pPr>
            <a:r>
              <a:rPr lang="en-US" sz="1600" dirty="0" err="1">
                <a:cs typeface="Arial" charset="0"/>
              </a:rPr>
              <a:t>XElement</a:t>
            </a:r>
            <a:r>
              <a:rPr lang="en-US" sz="1600" dirty="0">
                <a:cs typeface="Arial" charset="0"/>
              </a:rPr>
              <a:t> root = </a:t>
            </a:r>
            <a:r>
              <a:rPr lang="en-US" sz="1600" dirty="0" err="1">
                <a:cs typeface="Arial" charset="0"/>
              </a:rPr>
              <a:t>XElement.Load</a:t>
            </a:r>
            <a:r>
              <a:rPr lang="en-US" sz="1600" dirty="0">
                <a:cs typeface="Arial" charset="0"/>
              </a:rPr>
              <a:t>("Customers.xml"); </a:t>
            </a:r>
          </a:p>
          <a:p>
            <a:pPr lvl="1">
              <a:defRPr/>
            </a:pPr>
            <a:r>
              <a:rPr lang="en-US" sz="1600" dirty="0" err="1">
                <a:cs typeface="Arial" charset="0"/>
              </a:rPr>
              <a:t>IEnumerable</a:t>
            </a:r>
            <a:r>
              <a:rPr lang="en-US" sz="1600" dirty="0">
                <a:cs typeface="Arial" charset="0"/>
              </a:rPr>
              <a:t>&lt;</a:t>
            </a:r>
            <a:r>
              <a:rPr lang="en-US" sz="1600" dirty="0" err="1">
                <a:cs typeface="Arial" charset="0"/>
              </a:rPr>
              <a:t>XElement</a:t>
            </a:r>
            <a:r>
              <a:rPr lang="en-US" sz="1600" dirty="0">
                <a:cs typeface="Arial" charset="0"/>
              </a:rPr>
              <a:t>&gt; product = </a:t>
            </a:r>
          </a:p>
          <a:p>
            <a:pPr lvl="7">
              <a:defRPr/>
            </a:pPr>
            <a:r>
              <a:rPr lang="en-US" sz="1600" dirty="0">
                <a:cs typeface="Arial" charset="0"/>
              </a:rPr>
              <a:t>from el in </a:t>
            </a:r>
            <a:r>
              <a:rPr lang="en-US" sz="1600" dirty="0" err="1">
                <a:cs typeface="Arial" charset="0"/>
              </a:rPr>
              <a:t>root.Descendants</a:t>
            </a:r>
            <a:r>
              <a:rPr lang="en-US" sz="1600" dirty="0">
                <a:cs typeface="Arial" charset="0"/>
              </a:rPr>
              <a:t>("customer") </a:t>
            </a:r>
          </a:p>
          <a:p>
            <a:pPr lvl="7">
              <a:defRPr/>
            </a:pPr>
            <a:r>
              <a:rPr lang="en-US" sz="1600" dirty="0">
                <a:cs typeface="Arial" charset="0"/>
              </a:rPr>
              <a:t>where (</a:t>
            </a:r>
            <a:r>
              <a:rPr lang="en-US" sz="1600" dirty="0" err="1">
                <a:cs typeface="Arial" charset="0"/>
              </a:rPr>
              <a:t>el.Element</a:t>
            </a:r>
            <a:r>
              <a:rPr lang="en-US" sz="1600" dirty="0">
                <a:cs typeface="Arial" charset="0"/>
              </a:rPr>
              <a:t>("</a:t>
            </a:r>
            <a:r>
              <a:rPr lang="en-US" sz="1600" dirty="0" err="1">
                <a:cs typeface="Arial" charset="0"/>
              </a:rPr>
              <a:t>custId</a:t>
            </a:r>
            <a:r>
              <a:rPr lang="en-US" sz="1600" dirty="0">
                <a:cs typeface="Arial" charset="0"/>
              </a:rPr>
              <a:t>").Value == </a:t>
            </a:r>
          </a:p>
          <a:p>
            <a:pPr lvl="7">
              <a:defRPr/>
            </a:pPr>
            <a:r>
              <a:rPr lang="en-US" sz="1600" dirty="0" err="1">
                <a:cs typeface="Arial" charset="0"/>
              </a:rPr>
              <a:t>lstCustomers.SelectedItem.ToString</a:t>
            </a:r>
            <a:r>
              <a:rPr lang="en-US" sz="1600" dirty="0">
                <a:cs typeface="Arial" charset="0"/>
              </a:rPr>
              <a:t>()) </a:t>
            </a:r>
          </a:p>
          <a:p>
            <a:pPr lvl="7">
              <a:defRPr/>
            </a:pPr>
            <a:r>
              <a:rPr lang="en-US" sz="1600" dirty="0">
                <a:cs typeface="Arial" charset="0"/>
              </a:rPr>
              <a:t>select el; </a:t>
            </a:r>
          </a:p>
          <a:p>
            <a:pPr lvl="1">
              <a:defRPr/>
            </a:pPr>
            <a:r>
              <a:rPr lang="en-US" sz="1600" dirty="0" err="1">
                <a:cs typeface="Arial" charset="0"/>
              </a:rPr>
              <a:t>foreach</a:t>
            </a:r>
            <a:r>
              <a:rPr lang="en-US" sz="1600" dirty="0">
                <a:cs typeface="Arial" charset="0"/>
              </a:rPr>
              <a:t> (</a:t>
            </a:r>
            <a:r>
              <a:rPr lang="en-US" sz="1600" dirty="0" err="1">
                <a:cs typeface="Arial" charset="0"/>
              </a:rPr>
              <a:t>XElement</a:t>
            </a:r>
            <a:r>
              <a:rPr lang="en-US" sz="1600" dirty="0">
                <a:cs typeface="Arial" charset="0"/>
              </a:rPr>
              <a:t> el in product) </a:t>
            </a:r>
          </a:p>
          <a:p>
            <a:pPr lvl="1">
              <a:defRPr/>
            </a:pPr>
            <a:r>
              <a:rPr lang="en-US" sz="1600" dirty="0">
                <a:cs typeface="Arial" charset="0"/>
              </a:rPr>
              <a:t>{ </a:t>
            </a:r>
          </a:p>
          <a:p>
            <a:pPr lvl="2">
              <a:defRPr/>
            </a:pPr>
            <a:r>
              <a:rPr lang="en-US" sz="1600" dirty="0" err="1">
                <a:cs typeface="Arial" charset="0"/>
              </a:rPr>
              <a:t>txtFirstname.Text</a:t>
            </a:r>
            <a:r>
              <a:rPr lang="en-US" sz="1600" dirty="0">
                <a:cs typeface="Arial" charset="0"/>
              </a:rPr>
              <a:t> = </a:t>
            </a:r>
            <a:r>
              <a:rPr lang="en-US" sz="1600" dirty="0" err="1">
                <a:cs typeface="Arial" charset="0"/>
              </a:rPr>
              <a:t>el.Element</a:t>
            </a:r>
            <a:r>
              <a:rPr lang="en-US" sz="1600" dirty="0">
                <a:cs typeface="Arial" charset="0"/>
              </a:rPr>
              <a:t>("</a:t>
            </a:r>
            <a:r>
              <a:rPr lang="en-US" sz="1600" dirty="0" err="1">
                <a:cs typeface="Arial" charset="0"/>
              </a:rPr>
              <a:t>firstName</a:t>
            </a:r>
            <a:r>
              <a:rPr lang="en-US" sz="1600" dirty="0">
                <a:cs typeface="Arial" charset="0"/>
              </a:rPr>
              <a:t>").Value; </a:t>
            </a:r>
          </a:p>
          <a:p>
            <a:pPr lvl="2">
              <a:defRPr/>
            </a:pPr>
            <a:r>
              <a:rPr lang="en-US" sz="1600" dirty="0" err="1">
                <a:cs typeface="Arial" charset="0"/>
              </a:rPr>
              <a:t>txtLastname.Text</a:t>
            </a:r>
            <a:r>
              <a:rPr lang="en-US" sz="1600" dirty="0">
                <a:cs typeface="Arial" charset="0"/>
              </a:rPr>
              <a:t> = </a:t>
            </a:r>
            <a:r>
              <a:rPr lang="en-US" sz="1600" dirty="0" err="1">
                <a:cs typeface="Arial" charset="0"/>
              </a:rPr>
              <a:t>el.Element</a:t>
            </a:r>
            <a:r>
              <a:rPr lang="en-US" sz="1600" dirty="0">
                <a:cs typeface="Arial" charset="0"/>
              </a:rPr>
              <a:t>("</a:t>
            </a:r>
            <a:r>
              <a:rPr lang="en-US" sz="1600" dirty="0" err="1">
                <a:cs typeface="Arial" charset="0"/>
              </a:rPr>
              <a:t>lastName</a:t>
            </a:r>
            <a:r>
              <a:rPr lang="en-US" sz="1600" dirty="0">
                <a:cs typeface="Arial" charset="0"/>
              </a:rPr>
              <a:t>").Value; </a:t>
            </a:r>
          </a:p>
          <a:p>
            <a:pPr lvl="1">
              <a:defRPr/>
            </a:pPr>
            <a:r>
              <a:rPr lang="en-US" sz="1600" dirty="0">
                <a:cs typeface="Arial" charset="0"/>
              </a:rPr>
              <a:t>}</a:t>
            </a:r>
          </a:p>
          <a:p>
            <a:pPr>
              <a:defRPr/>
            </a:pPr>
            <a:r>
              <a:rPr lang="en-US" sz="1600" dirty="0">
                <a:cs typeface="Arial" charset="0"/>
              </a:rPr>
              <a:t>}	</a:t>
            </a: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r>
              <a:rPr lang="en-US" sz="1200" dirty="0">
                <a:cs typeface="Arial" charset="0"/>
              </a:rPr>
              <a:t>	</a:t>
            </a: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endParaRPr lang="en-US" sz="1200" dirty="0">
              <a:cs typeface="Arial" charset="0"/>
            </a:endParaRPr>
          </a:p>
          <a:p>
            <a:pPr>
              <a:defRPr/>
            </a:pPr>
            <a:endParaRPr lang="en-US" sz="1200" dirty="0">
              <a:cs typeface="Arial" charset="0"/>
            </a:endParaRP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1981201" y="2133600"/>
            <a:ext cx="2035175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LINQ to XML – Example 6-6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905000" y="838200"/>
            <a:ext cx="8534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 startAt="18"/>
              <a:defRPr/>
            </a:pPr>
            <a:r>
              <a:rPr lang="en-US" sz="2100" dirty="0">
                <a:latin typeface="Calibri" pitchFamily="34" charset="0"/>
                <a:cs typeface="Arial" charset="0"/>
              </a:rPr>
              <a:t>Build and execute the application.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 startAt="18"/>
              <a:defRPr/>
            </a:pPr>
            <a:r>
              <a:rPr lang="en-US" sz="2100" dirty="0">
                <a:latin typeface="Calibri" pitchFamily="34" charset="0"/>
                <a:cs typeface="Arial" charset="0"/>
              </a:rPr>
              <a:t>Click the </a:t>
            </a:r>
            <a:r>
              <a:rPr lang="en-US" sz="2100" dirty="0">
                <a:cs typeface="Courier New" pitchFamily="49" charset="0"/>
              </a:rPr>
              <a:t>Load Customers</a:t>
            </a:r>
            <a:r>
              <a:rPr lang="en-US" sz="2100" dirty="0">
                <a:latin typeface="Calibri" pitchFamily="34" charset="0"/>
                <a:cs typeface="Arial" charset="0"/>
              </a:rPr>
              <a:t> button. This populates all the customer ids in the list box. Select a customer id in the list. Click the </a:t>
            </a:r>
            <a:r>
              <a:rPr lang="en-US" sz="2100" dirty="0">
                <a:cs typeface="Courier New" pitchFamily="49" charset="0"/>
              </a:rPr>
              <a:t>Get Customer Info</a:t>
            </a:r>
            <a:r>
              <a:rPr lang="en-US" sz="2100" dirty="0">
                <a:latin typeface="Calibri" pitchFamily="34" charset="0"/>
                <a:cs typeface="Arial" charset="0"/>
              </a:rPr>
              <a:t> button.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1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100" dirty="0">
              <a:latin typeface="Calibri" pitchFamily="34" charset="0"/>
              <a:cs typeface="Arial" charset="0"/>
            </a:endParaRP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4572001" y="2113935"/>
            <a:ext cx="2035175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  <p:pic>
        <p:nvPicPr>
          <p:cNvPr id="31749" name="Picture 7" descr="Figure 5.8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571135"/>
            <a:ext cx="4114800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18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LINQ to DataSet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1752600" y="1143000"/>
            <a:ext cx="8686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z="2800">
                <a:latin typeface="Calibri" panose="020F0502020204030204" pitchFamily="34" charset="0"/>
              </a:rPr>
              <a:t>Enables you to write queries from within C# applications, instead of using a separate query language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z="2800">
                <a:latin typeface="Calibri" panose="020F0502020204030204" pitchFamily="34" charset="0"/>
              </a:rPr>
              <a:t>LINQ capabilities can be used with DataSet to construct complex queries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z="2800">
                <a:latin typeface="Calibri" panose="020F0502020204030204" pitchFamily="34" charset="0"/>
              </a:rPr>
              <a:t>LINQ support for DataSet is implemented entirely in </a:t>
            </a:r>
            <a:r>
              <a:rPr lang="en-US" altLang="en-US" sz="2800">
                <a:cs typeface="Courier New" panose="02070309020205020404" pitchFamily="49" charset="0"/>
              </a:rPr>
              <a:t>System.Data.Extensions.dll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z="2800">
                <a:latin typeface="Calibri" panose="020F0502020204030204" pitchFamily="34" charset="0"/>
              </a:rPr>
              <a:t>A DataSet must be populated with data before LINQ queries can be performed on it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280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280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280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5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Objectives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17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/>
              <a:t>Define and describe Language Integrated Query (LINQ)</a:t>
            </a:r>
          </a:p>
          <a:p>
            <a:pPr algn="just">
              <a:spcBef>
                <a:spcPts val="17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/>
              <a:t>List and describe the commonly used query operators</a:t>
            </a:r>
          </a:p>
          <a:p>
            <a:pPr algn="just">
              <a:spcBef>
                <a:spcPts val="17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/>
              <a:t>Describe the use of LINQ to query different data sources</a:t>
            </a:r>
          </a:p>
          <a:p>
            <a:pPr eaLnBrk="1" hangingPunct="1"/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57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LINQ to DataSet – Example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795" name="Rectangle 5"/>
          <p:cNvSpPr>
            <a:spLocks noChangeArrowheads="1"/>
          </p:cNvSpPr>
          <p:nvPr/>
        </p:nvSpPr>
        <p:spPr bwMode="auto">
          <a:xfrm>
            <a:off x="1828800" y="990601"/>
            <a:ext cx="8377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Calibri" panose="020F0502020204030204" pitchFamily="34" charset="0"/>
              </a:rPr>
              <a:t>Populating the DataSet and constructing a LINQ to DataSet query </a:t>
            </a:r>
          </a:p>
        </p:txBody>
      </p:sp>
      <p:sp>
        <p:nvSpPr>
          <p:cNvPr id="33796" name="Text Box 6"/>
          <p:cNvSpPr txBox="1">
            <a:spLocks noChangeArrowheads="1"/>
          </p:cNvSpPr>
          <p:nvPr/>
        </p:nvSpPr>
        <p:spPr bwMode="auto">
          <a:xfrm>
            <a:off x="1905000" y="1828800"/>
            <a:ext cx="8458200" cy="46482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500"/>
              <a:t>MovieDataSet dataSet = new MovieDataSet();</a:t>
            </a:r>
          </a:p>
          <a:p>
            <a:pPr eaLnBrk="1" hangingPunct="1"/>
            <a:r>
              <a:rPr lang="en-US" altLang="en-US" sz="1500"/>
              <a:t>MovieDataSetTableAdapters.MoviesTableAdapter mta = new</a:t>
            </a:r>
          </a:p>
          <a:p>
            <a:pPr eaLnBrk="1" hangingPunct="1"/>
            <a:r>
              <a:rPr lang="en-US" altLang="en-US" sz="1500"/>
              <a:t>MovieDataSetTableAdapters.MoviesTableAdapter();</a:t>
            </a:r>
          </a:p>
          <a:p>
            <a:pPr eaLnBrk="1" hangingPunct="1"/>
            <a:r>
              <a:rPr lang="en-US" altLang="en-US" sz="1500"/>
              <a:t>mta.Fill(dataSet.Movies);</a:t>
            </a:r>
          </a:p>
          <a:p>
            <a:pPr eaLnBrk="1" hangingPunct="1"/>
            <a:r>
              <a:rPr lang="en-US" altLang="en-US" sz="1500"/>
              <a:t>var movie = from Movie in dataSet.Movies </a:t>
            </a:r>
          </a:p>
          <a:p>
            <a:pPr lvl="3" eaLnBrk="1" hangingPunct="1"/>
            <a:r>
              <a:rPr lang="en-US" altLang="en-US" sz="1500"/>
              <a:t>select new </a:t>
            </a:r>
          </a:p>
          <a:p>
            <a:pPr lvl="3" eaLnBrk="1" hangingPunct="1"/>
            <a:r>
              <a:rPr lang="en-US" altLang="en-US" sz="1500"/>
              <a:t>{ 	</a:t>
            </a:r>
          </a:p>
          <a:p>
            <a:pPr lvl="3" eaLnBrk="1" hangingPunct="1"/>
            <a:r>
              <a:rPr lang="en-US" altLang="en-US" sz="1500"/>
              <a:t>MovieId = Movie.MovieID, </a:t>
            </a:r>
          </a:p>
          <a:p>
            <a:pPr lvl="3" eaLnBrk="1" hangingPunct="1"/>
            <a:r>
              <a:rPr lang="en-US" altLang="en-US" sz="1500"/>
              <a:t>MovieTitle = Movie.MovieName, </a:t>
            </a:r>
          </a:p>
          <a:p>
            <a:pPr lvl="3" eaLnBrk="1" hangingPunct="1"/>
            <a:r>
              <a:rPr lang="en-US" altLang="en-US" sz="1500"/>
              <a:t>Category = Movie.Category </a:t>
            </a:r>
          </a:p>
          <a:p>
            <a:pPr lvl="3" eaLnBrk="1" hangingPunct="1"/>
            <a:r>
              <a:rPr lang="en-US" altLang="en-US" sz="1500"/>
              <a:t>};</a:t>
            </a:r>
          </a:p>
          <a:p>
            <a:pPr eaLnBrk="1" hangingPunct="1"/>
            <a:r>
              <a:rPr lang="en-US" altLang="en-US" sz="1500"/>
              <a:t>foreach (var row in movie)</a:t>
            </a:r>
          </a:p>
          <a:p>
            <a:pPr eaLnBrk="1" hangingPunct="1"/>
            <a:r>
              <a:rPr lang="en-US" altLang="en-US" sz="1500"/>
              <a:t>{ </a:t>
            </a:r>
          </a:p>
          <a:p>
            <a:pPr lvl="1" eaLnBrk="1" hangingPunct="1"/>
            <a:r>
              <a:rPr lang="en-US" altLang="en-US" sz="1500"/>
              <a:t>MessageBox.Show(row.MovieId.ToString(),"", MessageBoxButtons.OK, </a:t>
            </a:r>
          </a:p>
          <a:p>
            <a:pPr lvl="1" eaLnBrk="1" hangingPunct="1"/>
            <a:r>
              <a:rPr lang="en-US" altLang="en-US" sz="1500"/>
              <a:t>MessageBoxIcon.Information); </a:t>
            </a:r>
          </a:p>
          <a:p>
            <a:pPr lvl="1" eaLnBrk="1" hangingPunct="1"/>
            <a:r>
              <a:rPr lang="en-US" altLang="en-US" sz="1500"/>
              <a:t>MessageBox.Show(row.MovieTitle.ToString(),"", MessageBoxButtons.OK, MessageBoxIcon.Information); </a:t>
            </a:r>
          </a:p>
          <a:p>
            <a:pPr lvl="1" eaLnBrk="1" hangingPunct="1"/>
            <a:r>
              <a:rPr lang="en-US" altLang="en-US" sz="1500"/>
              <a:t>MessageBox.Show(row.Category.ToString(),(),"", MessageBoxButtons.OK,MessageBoxIcon.Information); </a:t>
            </a:r>
          </a:p>
          <a:p>
            <a:pPr eaLnBrk="1" hangingPunct="1"/>
            <a:r>
              <a:rPr lang="en-US" altLang="en-US" sz="1500"/>
              <a:t>}	</a:t>
            </a:r>
          </a:p>
          <a:p>
            <a:pPr eaLnBrk="1" hangingPunct="1"/>
            <a:endParaRPr lang="en-US" altLang="en-US" sz="1500"/>
          </a:p>
          <a:p>
            <a:pPr eaLnBrk="1" hangingPunct="1"/>
            <a:endParaRPr lang="en-US" altLang="en-US" sz="1500"/>
          </a:p>
          <a:p>
            <a:pPr eaLnBrk="1" hangingPunct="1"/>
            <a:endParaRPr lang="en-US" altLang="en-US" sz="1500"/>
          </a:p>
          <a:p>
            <a:pPr eaLnBrk="1" hangingPunct="1"/>
            <a:endParaRPr lang="en-US" altLang="en-US" sz="1500"/>
          </a:p>
          <a:p>
            <a:pPr eaLnBrk="1" hangingPunct="1"/>
            <a:r>
              <a:rPr lang="en-US" altLang="en-US" sz="1500"/>
              <a:t>	</a:t>
            </a:r>
          </a:p>
          <a:p>
            <a:pPr eaLnBrk="1" hangingPunct="1"/>
            <a:endParaRPr lang="en-US" altLang="en-US" sz="1500"/>
          </a:p>
          <a:p>
            <a:pPr eaLnBrk="1" hangingPunct="1"/>
            <a:endParaRPr lang="en-US" altLang="en-US" sz="1500"/>
          </a:p>
          <a:p>
            <a:pPr eaLnBrk="1" hangingPunct="1"/>
            <a:endParaRPr lang="en-US" altLang="en-US" sz="1500"/>
          </a:p>
          <a:p>
            <a:pPr eaLnBrk="1" hangingPunct="1"/>
            <a:endParaRPr lang="en-US" altLang="en-US" sz="1500"/>
          </a:p>
          <a:p>
            <a:pPr eaLnBrk="1" hangingPunct="1"/>
            <a:endParaRPr lang="en-US" altLang="en-US" sz="1500"/>
          </a:p>
          <a:p>
            <a:pPr eaLnBrk="1" hangingPunct="1"/>
            <a:endParaRPr lang="en-US" altLang="en-US" sz="1500"/>
          </a:p>
        </p:txBody>
      </p:sp>
      <p:sp>
        <p:nvSpPr>
          <p:cNvPr id="33797" name="Text Box 4"/>
          <p:cNvSpPr txBox="1">
            <a:spLocks noChangeArrowheads="1"/>
          </p:cNvSpPr>
          <p:nvPr/>
        </p:nvSpPr>
        <p:spPr bwMode="auto">
          <a:xfrm>
            <a:off x="1905001" y="1371600"/>
            <a:ext cx="2035175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2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LINQ to SQL 1-6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1981200" y="1143000"/>
            <a:ext cx="8534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z="3200">
                <a:latin typeface="Calibri" panose="020F0502020204030204" pitchFamily="34" charset="0"/>
              </a:rPr>
              <a:t>Queries and manipulates data from SQL Server databases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z="3200">
                <a:latin typeface="Calibri" panose="020F0502020204030204" pitchFamily="34" charset="0"/>
              </a:rPr>
              <a:t>Requires a reference to </a:t>
            </a:r>
            <a:r>
              <a:rPr lang="en-US" altLang="en-US" sz="3200">
                <a:cs typeface="Courier New" panose="02070309020205020404" pitchFamily="49" charset="0"/>
              </a:rPr>
              <a:t>System.Data.Linq</a:t>
            </a:r>
            <a:r>
              <a:rPr lang="en-US" altLang="en-US" sz="3200">
                <a:latin typeface="Calibri" panose="020F0502020204030204" pitchFamily="34" charset="0"/>
              </a:rPr>
              <a:t> namespace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z="3200">
                <a:latin typeface="Calibri" panose="020F0502020204030204" pitchFamily="34" charset="0"/>
              </a:rPr>
              <a:t>Maps the data object model using </a:t>
            </a:r>
            <a:r>
              <a:rPr lang="en-US" altLang="en-US" sz="3200">
                <a:cs typeface="Courier New" panose="02070309020205020404" pitchFamily="49" charset="0"/>
              </a:rPr>
              <a:t>Table</a:t>
            </a:r>
            <a:r>
              <a:rPr lang="en-US" altLang="en-US" sz="3200">
                <a:latin typeface="Calibri" panose="020F0502020204030204" pitchFamily="34" charset="0"/>
              </a:rPr>
              <a:t> and </a:t>
            </a:r>
            <a:r>
              <a:rPr lang="en-US" altLang="en-US" sz="3200">
                <a:cs typeface="Courier New" panose="02070309020205020404" pitchFamily="49" charset="0"/>
              </a:rPr>
              <a:t>Column</a:t>
            </a:r>
            <a:r>
              <a:rPr lang="en-US" altLang="en-US" sz="3200">
                <a:latin typeface="Calibri" panose="020F0502020204030204" pitchFamily="34" charset="0"/>
              </a:rPr>
              <a:t> attributes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z="3200">
                <a:cs typeface="Courier New" panose="02070309020205020404" pitchFamily="49" charset="0"/>
              </a:rPr>
              <a:t>DataContext</a:t>
            </a:r>
            <a:r>
              <a:rPr lang="en-US" altLang="en-US" sz="3200">
                <a:latin typeface="Calibri" panose="020F0502020204030204" pitchFamily="34" charset="0"/>
              </a:rPr>
              <a:t> object contains the information to connect to the database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z="3200">
                <a:cs typeface="Courier New" panose="02070309020205020404" pitchFamily="49" charset="0"/>
              </a:rPr>
              <a:t>DataContext</a:t>
            </a:r>
            <a:r>
              <a:rPr lang="en-US" altLang="en-US" sz="3200">
                <a:latin typeface="Calibri" panose="020F0502020204030204" pitchFamily="34" charset="0"/>
              </a:rPr>
              <a:t> converts the requests for objects into SQL queries against the database and then converts the results into objects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320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320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320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320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320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320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1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LINQ to SQL 2-6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828800" y="1371600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/>
              <a:defRPr/>
            </a:pPr>
            <a:r>
              <a:rPr lang="en-US" sz="2200" dirty="0">
                <a:latin typeface="Calibri" pitchFamily="34" charset="0"/>
                <a:cs typeface="Arial" charset="0"/>
              </a:rPr>
              <a:t>Create a new Windows Forms application named </a:t>
            </a:r>
            <a:r>
              <a:rPr lang="en-US" sz="2200" dirty="0" err="1">
                <a:cs typeface="Courier New" pitchFamily="49" charset="0"/>
              </a:rPr>
              <a:t>MovieApplication</a:t>
            </a:r>
            <a:r>
              <a:rPr lang="en-US" sz="2200" dirty="0">
                <a:latin typeface="Calibri" pitchFamily="34" charset="0"/>
                <a:cs typeface="Arial" charset="0"/>
              </a:rPr>
              <a:t>. Set the </a:t>
            </a:r>
            <a:r>
              <a:rPr lang="en-US" sz="2200" dirty="0" err="1">
                <a:cs typeface="Courier New" pitchFamily="49" charset="0"/>
              </a:rPr>
              <a:t>Name</a:t>
            </a:r>
            <a:r>
              <a:rPr lang="en-US" sz="2200" dirty="0">
                <a:latin typeface="Calibri" pitchFamily="34" charset="0"/>
                <a:cs typeface="Arial" charset="0"/>
              </a:rPr>
              <a:t> and </a:t>
            </a:r>
            <a:r>
              <a:rPr lang="en-US" sz="2200" dirty="0" err="1">
                <a:cs typeface="Courier New" pitchFamily="49" charset="0"/>
              </a:rPr>
              <a:t>Text</a:t>
            </a:r>
            <a:r>
              <a:rPr lang="en-US" sz="2200" dirty="0">
                <a:latin typeface="Calibri" pitchFamily="34" charset="0"/>
                <a:cs typeface="Arial" charset="0"/>
              </a:rPr>
              <a:t> properties of the default form to </a:t>
            </a:r>
            <a:r>
              <a:rPr lang="en-US" sz="2200" dirty="0" err="1">
                <a:cs typeface="Courier New" pitchFamily="49" charset="0"/>
              </a:rPr>
              <a:t>frmLinqToSql</a:t>
            </a:r>
            <a:r>
              <a:rPr lang="en-US" sz="2200" dirty="0">
                <a:latin typeface="Calibri" pitchFamily="34" charset="0"/>
                <a:cs typeface="Arial" charset="0"/>
              </a:rPr>
              <a:t> and LINQ to SQL respectively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/>
              <a:defRPr/>
            </a:pPr>
            <a:r>
              <a:rPr lang="en-US" sz="2200" dirty="0">
                <a:latin typeface="Calibri" pitchFamily="34" charset="0"/>
                <a:cs typeface="Arial" charset="0"/>
              </a:rPr>
              <a:t>Select Project </a:t>
            </a:r>
            <a:r>
              <a:rPr lang="en-US" sz="2200" dirty="0">
                <a:latin typeface="Calibri" pitchFamily="34" charset="0"/>
                <a:cs typeface="Arial" charset="0"/>
                <a:sym typeface="Wingdings" pitchFamily="2" charset="2"/>
              </a:rPr>
              <a:t></a:t>
            </a:r>
            <a:r>
              <a:rPr lang="en-US" sz="2200" dirty="0">
                <a:latin typeface="Calibri" pitchFamily="34" charset="0"/>
                <a:cs typeface="Arial" charset="0"/>
              </a:rPr>
              <a:t> Add Reference and add a reference to </a:t>
            </a:r>
            <a:r>
              <a:rPr lang="en-US" sz="2200" dirty="0" err="1">
                <a:cs typeface="Courier New" pitchFamily="49" charset="0"/>
              </a:rPr>
              <a:t>System.Data.Linq.dll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/>
              <a:defRPr/>
            </a:pPr>
            <a:r>
              <a:rPr lang="en-US" sz="2200" dirty="0">
                <a:latin typeface="Calibri" pitchFamily="34" charset="0"/>
                <a:cs typeface="Arial" charset="0"/>
              </a:rPr>
              <a:t>Add using statements for </a:t>
            </a:r>
            <a:r>
              <a:rPr lang="en-US" sz="2200" dirty="0" err="1">
                <a:cs typeface="Courier New" pitchFamily="49" charset="0"/>
              </a:rPr>
              <a:t>System.Data.Linq</a:t>
            </a:r>
            <a:r>
              <a:rPr lang="en-US" sz="2200" dirty="0">
                <a:latin typeface="Calibri" pitchFamily="34" charset="0"/>
                <a:cs typeface="Arial" charset="0"/>
              </a:rPr>
              <a:t> and </a:t>
            </a:r>
            <a:r>
              <a:rPr lang="en-US" sz="2200" dirty="0" err="1">
                <a:cs typeface="Courier New" pitchFamily="49" charset="0"/>
              </a:rPr>
              <a:t>System.Data.Linq.Mapping</a:t>
            </a:r>
            <a:r>
              <a:rPr lang="en-US" sz="2200" dirty="0">
                <a:latin typeface="Calibri" pitchFamily="34" charset="0"/>
                <a:cs typeface="Arial" charset="0"/>
              </a:rPr>
              <a:t> to the form. These namespaces are required to implement the LINQ to SQL functionality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/>
              <a:defRPr/>
            </a:pPr>
            <a:r>
              <a:rPr lang="en-US" sz="2200" dirty="0">
                <a:latin typeface="Calibri" pitchFamily="34" charset="0"/>
                <a:cs typeface="Arial" charset="0"/>
              </a:rPr>
              <a:t>Add a </a:t>
            </a:r>
            <a:r>
              <a:rPr lang="en-US" sz="2200" dirty="0" err="1">
                <a:latin typeface="Calibri" pitchFamily="34" charset="0"/>
                <a:cs typeface="Arial" charset="0"/>
              </a:rPr>
              <a:t>ComboBox</a:t>
            </a:r>
            <a:r>
              <a:rPr lang="en-US" sz="2200" dirty="0">
                <a:latin typeface="Calibri" pitchFamily="34" charset="0"/>
                <a:cs typeface="Arial" charset="0"/>
              </a:rPr>
              <a:t> to the form and set its Name property to </a:t>
            </a:r>
            <a:r>
              <a:rPr lang="en-US" sz="2200" dirty="0" err="1">
                <a:cs typeface="Courier New" pitchFamily="49" charset="0"/>
              </a:rPr>
              <a:t>cboCategory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/>
              <a:defRPr/>
            </a:pPr>
            <a:r>
              <a:rPr lang="en-US" sz="2200" dirty="0">
                <a:latin typeface="Calibri" pitchFamily="34" charset="0"/>
                <a:cs typeface="Arial" charset="0"/>
              </a:rPr>
              <a:t>Add a </a:t>
            </a:r>
            <a:r>
              <a:rPr lang="en-US" sz="2200" dirty="0" err="1">
                <a:latin typeface="Calibri" pitchFamily="34" charset="0"/>
                <a:cs typeface="Arial" charset="0"/>
              </a:rPr>
              <a:t>DataGridView</a:t>
            </a:r>
            <a:r>
              <a:rPr lang="en-US" sz="2200" dirty="0">
                <a:latin typeface="Calibri" pitchFamily="34" charset="0"/>
                <a:cs typeface="Arial" charset="0"/>
              </a:rPr>
              <a:t> to the form and set its Name property to </a:t>
            </a:r>
            <a:r>
              <a:rPr lang="en-US" sz="2200" dirty="0" err="1">
                <a:cs typeface="Courier New" pitchFamily="49" charset="0"/>
              </a:rPr>
              <a:t>dgvwMovies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/>
              <a:defRPr/>
            </a:pPr>
            <a:r>
              <a:rPr lang="en-US" sz="2200" dirty="0">
                <a:latin typeface="Calibri" pitchFamily="34" charset="0"/>
                <a:cs typeface="Arial" charset="0"/>
              </a:rPr>
              <a:t>Add a Button to the form and set its </a:t>
            </a:r>
            <a:r>
              <a:rPr lang="en-US" sz="2200" dirty="0" err="1">
                <a:cs typeface="Courier New" pitchFamily="49" charset="0"/>
              </a:rPr>
              <a:t>Name</a:t>
            </a:r>
            <a:r>
              <a:rPr lang="en-US" sz="2200" dirty="0">
                <a:latin typeface="Calibri" pitchFamily="34" charset="0"/>
                <a:cs typeface="Arial" charset="0"/>
              </a:rPr>
              <a:t> and </a:t>
            </a:r>
            <a:r>
              <a:rPr lang="en-US" sz="2200" dirty="0" err="1">
                <a:cs typeface="Courier New" pitchFamily="49" charset="0"/>
              </a:rPr>
              <a:t>Text</a:t>
            </a:r>
            <a:r>
              <a:rPr lang="en-US" sz="2200" dirty="0">
                <a:latin typeface="Calibri" pitchFamily="34" charset="0"/>
                <a:cs typeface="Arial" charset="0"/>
              </a:rPr>
              <a:t> properties to </a:t>
            </a:r>
            <a:r>
              <a:rPr lang="en-US" sz="2200" dirty="0" err="1">
                <a:cs typeface="Courier New" pitchFamily="49" charset="0"/>
              </a:rPr>
              <a:t>btnSave</a:t>
            </a:r>
            <a:r>
              <a:rPr lang="en-US" sz="2200" dirty="0">
                <a:latin typeface="Calibri" pitchFamily="34" charset="0"/>
                <a:cs typeface="Arial" charset="0"/>
              </a:rPr>
              <a:t> and </a:t>
            </a:r>
            <a:r>
              <a:rPr lang="en-US" sz="2200" dirty="0" err="1">
                <a:cs typeface="Courier New" pitchFamily="49" charset="0"/>
              </a:rPr>
              <a:t>Save</a:t>
            </a:r>
            <a:r>
              <a:rPr lang="en-US" sz="2200" dirty="0">
                <a:latin typeface="Calibri" pitchFamily="34" charset="0"/>
                <a:cs typeface="Arial" charset="0"/>
              </a:rPr>
              <a:t> respectively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100000"/>
              <a:buFont typeface="Wingdings" pitchFamily="2" charset="2"/>
              <a:buChar char="u"/>
              <a:defRPr/>
            </a:pPr>
            <a:endParaRPr lang="en-US" sz="20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100000"/>
              <a:buFont typeface="Wingdings" pitchFamily="2" charset="2"/>
              <a:buChar char="u"/>
              <a:defRPr/>
            </a:pPr>
            <a:endParaRPr lang="en-US" sz="20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100000"/>
              <a:buFont typeface="Wingdings" pitchFamily="2" charset="2"/>
              <a:buChar char="u"/>
              <a:defRPr/>
            </a:pPr>
            <a:endParaRPr lang="en-US" sz="20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100000"/>
              <a:buFont typeface="Wingdings" pitchFamily="2" charset="2"/>
              <a:buChar char="u"/>
              <a:defRPr/>
            </a:pPr>
            <a:endParaRPr lang="en-US" sz="20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100000"/>
              <a:buFont typeface="Wingdings" pitchFamily="2" charset="2"/>
              <a:buChar char="u"/>
              <a:defRPr/>
            </a:pPr>
            <a:endParaRPr lang="en-US" sz="2000" dirty="0">
              <a:latin typeface="Calibri" pitchFamily="34" charset="0"/>
              <a:cs typeface="Arial" charset="0"/>
            </a:endParaRPr>
          </a:p>
        </p:txBody>
      </p:sp>
      <p:sp>
        <p:nvSpPr>
          <p:cNvPr id="35844" name="Rectangle 6"/>
          <p:cNvSpPr>
            <a:spLocks noChangeArrowheads="1"/>
          </p:cNvSpPr>
          <p:nvPr/>
        </p:nvSpPr>
        <p:spPr bwMode="auto">
          <a:xfrm>
            <a:off x="1752600" y="914401"/>
            <a:ext cx="7010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>
                <a:latin typeface="Calibri" panose="020F0502020204030204" pitchFamily="34" charset="0"/>
              </a:rPr>
              <a:t>Steps to query a table using LINQ to SQL</a:t>
            </a:r>
            <a:endParaRPr lang="en-US" altLang="en-US" sz="3200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91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LINQ to SQL 3-6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828801" y="1447800"/>
            <a:ext cx="2035175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828800" y="1981200"/>
            <a:ext cx="8610600" cy="44196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[Table(Name = "Movies")] </a:t>
            </a:r>
          </a:p>
          <a:p>
            <a:pPr eaLnBrk="1" hangingPunct="1"/>
            <a:r>
              <a:rPr lang="en-US" altLang="en-US" sz="1600"/>
              <a:t>public class Movies </a:t>
            </a:r>
          </a:p>
          <a:p>
            <a:pPr eaLnBrk="1" hangingPunct="1"/>
            <a:r>
              <a:rPr lang="en-US" altLang="en-US" sz="1600"/>
              <a:t>{ </a:t>
            </a:r>
          </a:p>
          <a:p>
            <a:pPr lvl="1" eaLnBrk="1" hangingPunct="1"/>
            <a:r>
              <a:rPr lang="en-US" altLang="en-US" sz="1600"/>
              <a:t>private int _MovieID; </a:t>
            </a:r>
          </a:p>
          <a:p>
            <a:pPr lvl="1" eaLnBrk="1" hangingPunct="1"/>
            <a:r>
              <a:rPr lang="en-US" altLang="en-US" sz="1600"/>
              <a:t>[Column(IsPrimaryKey = true, Storage = "_MovieID")] </a:t>
            </a:r>
          </a:p>
          <a:p>
            <a:pPr lvl="1" eaLnBrk="1" hangingPunct="1"/>
            <a:r>
              <a:rPr lang="en-US" altLang="en-US" sz="1600"/>
              <a:t>public int MovieID </a:t>
            </a:r>
          </a:p>
          <a:p>
            <a:pPr lvl="1" eaLnBrk="1" hangingPunct="1"/>
            <a:r>
              <a:rPr lang="en-US" altLang="en-US" sz="1600"/>
              <a:t>{ </a:t>
            </a:r>
          </a:p>
          <a:p>
            <a:pPr lvl="2" eaLnBrk="1" hangingPunct="1"/>
            <a:r>
              <a:rPr lang="en-US" altLang="en-US" sz="1600"/>
              <a:t>get </a:t>
            </a:r>
          </a:p>
          <a:p>
            <a:pPr lvl="2" eaLnBrk="1" hangingPunct="1"/>
            <a:r>
              <a:rPr lang="en-US" altLang="en-US" sz="1600"/>
              <a:t>{ </a:t>
            </a:r>
          </a:p>
          <a:p>
            <a:pPr lvl="3" eaLnBrk="1" hangingPunct="1"/>
            <a:r>
              <a:rPr lang="en-US" altLang="en-US" sz="1600"/>
              <a:t>return this._MovieID; </a:t>
            </a:r>
          </a:p>
          <a:p>
            <a:pPr lvl="2" eaLnBrk="1" hangingPunct="1"/>
            <a:r>
              <a:rPr lang="en-US" altLang="en-US" sz="1600"/>
              <a:t>} </a:t>
            </a:r>
          </a:p>
          <a:p>
            <a:pPr lvl="2" eaLnBrk="1" hangingPunct="1"/>
            <a:r>
              <a:rPr lang="en-US" altLang="en-US" sz="1600"/>
              <a:t>set </a:t>
            </a:r>
          </a:p>
          <a:p>
            <a:pPr lvl="2" eaLnBrk="1" hangingPunct="1"/>
            <a:r>
              <a:rPr lang="en-US" altLang="en-US" sz="1600"/>
              <a:t>{ </a:t>
            </a:r>
          </a:p>
          <a:p>
            <a:pPr lvl="3" eaLnBrk="1" hangingPunct="1"/>
            <a:r>
              <a:rPr lang="en-US" altLang="en-US" sz="1600"/>
              <a:t>this._MovieID = value; </a:t>
            </a:r>
          </a:p>
          <a:p>
            <a:pPr lvl="2" eaLnBrk="1" hangingPunct="1"/>
            <a:r>
              <a:rPr lang="en-US" altLang="en-US" sz="1600"/>
              <a:t>} </a:t>
            </a:r>
          </a:p>
          <a:p>
            <a:pPr lvl="1" eaLnBrk="1" hangingPunct="1"/>
            <a:r>
              <a:rPr lang="en-US" altLang="en-US" sz="1600"/>
              <a:t>} 	</a:t>
            </a:r>
          </a:p>
          <a:p>
            <a:pPr eaLnBrk="1" hangingPunct="1"/>
            <a:endParaRPr lang="en-US" altLang="en-US" sz="1600"/>
          </a:p>
          <a:p>
            <a:pPr eaLnBrk="1" hangingPunct="1"/>
            <a:r>
              <a:rPr lang="en-US" altLang="en-US" sz="1600"/>
              <a:t>	</a:t>
            </a:r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600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828800" y="838200"/>
            <a:ext cx="8610600" cy="55626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1300"/>
              <a:t>private string _MovieName;</a:t>
            </a:r>
          </a:p>
          <a:p>
            <a:pPr lvl="1" eaLnBrk="1" hangingPunct="1"/>
            <a:r>
              <a:rPr lang="en-US" altLang="en-US" sz="1300"/>
              <a:t>[Column(Storage = "_MovieName")]</a:t>
            </a:r>
          </a:p>
          <a:p>
            <a:pPr lvl="1" eaLnBrk="1" hangingPunct="1"/>
            <a:r>
              <a:rPr lang="en-US" altLang="en-US" sz="1300"/>
              <a:t>public string MovieName</a:t>
            </a:r>
          </a:p>
          <a:p>
            <a:pPr lvl="1" eaLnBrk="1" hangingPunct="1"/>
            <a:r>
              <a:rPr lang="en-US" altLang="en-US" sz="1300"/>
              <a:t>{</a:t>
            </a:r>
          </a:p>
          <a:p>
            <a:pPr lvl="2" eaLnBrk="1" hangingPunct="1"/>
            <a:r>
              <a:rPr lang="en-US" altLang="en-US" sz="1300"/>
              <a:t>get</a:t>
            </a:r>
          </a:p>
          <a:p>
            <a:pPr lvl="2" eaLnBrk="1" hangingPunct="1"/>
            <a:r>
              <a:rPr lang="en-US" altLang="en-US" sz="1300"/>
              <a:t>{</a:t>
            </a:r>
          </a:p>
          <a:p>
            <a:pPr lvl="3" eaLnBrk="1" hangingPunct="1"/>
            <a:r>
              <a:rPr lang="en-US" altLang="en-US" sz="1300"/>
              <a:t>return this._MovieName;</a:t>
            </a:r>
          </a:p>
          <a:p>
            <a:pPr lvl="2" eaLnBrk="1" hangingPunct="1"/>
            <a:r>
              <a:rPr lang="en-US" altLang="en-US" sz="1300"/>
              <a:t>}</a:t>
            </a:r>
          </a:p>
          <a:p>
            <a:pPr lvl="2" eaLnBrk="1" hangingPunct="1"/>
            <a:r>
              <a:rPr lang="en-US" altLang="en-US" sz="1300"/>
              <a:t>set</a:t>
            </a:r>
          </a:p>
          <a:p>
            <a:pPr lvl="2" eaLnBrk="1" hangingPunct="1"/>
            <a:r>
              <a:rPr lang="en-US" altLang="en-US" sz="1300"/>
              <a:t>{</a:t>
            </a:r>
          </a:p>
          <a:p>
            <a:pPr lvl="3" eaLnBrk="1" hangingPunct="1"/>
            <a:r>
              <a:rPr lang="en-US" altLang="en-US" sz="1300"/>
              <a:t>this._MovieName = value;</a:t>
            </a:r>
          </a:p>
          <a:p>
            <a:pPr lvl="2" eaLnBrk="1" hangingPunct="1"/>
            <a:r>
              <a:rPr lang="en-US" altLang="en-US" sz="1300"/>
              <a:t>}</a:t>
            </a:r>
          </a:p>
          <a:p>
            <a:pPr lvl="1" eaLnBrk="1" hangingPunct="1"/>
            <a:r>
              <a:rPr lang="en-US" altLang="en-US" sz="1300"/>
              <a:t>}</a:t>
            </a:r>
          </a:p>
          <a:p>
            <a:pPr lvl="1" eaLnBrk="1" hangingPunct="1"/>
            <a:r>
              <a:rPr lang="en-US" altLang="en-US" sz="1300"/>
              <a:t>private string _Category;</a:t>
            </a:r>
          </a:p>
          <a:p>
            <a:pPr lvl="1" eaLnBrk="1" hangingPunct="1"/>
            <a:r>
              <a:rPr lang="en-US" altLang="en-US" sz="1300"/>
              <a:t>[Column(Storage = "_Category")]</a:t>
            </a:r>
          </a:p>
          <a:p>
            <a:pPr lvl="1" eaLnBrk="1" hangingPunct="1"/>
            <a:r>
              <a:rPr lang="en-US" altLang="en-US" sz="1300"/>
              <a:t>public string Category</a:t>
            </a:r>
          </a:p>
          <a:p>
            <a:pPr lvl="1" eaLnBrk="1" hangingPunct="1"/>
            <a:r>
              <a:rPr lang="en-US" altLang="en-US" sz="1300"/>
              <a:t>{</a:t>
            </a:r>
          </a:p>
          <a:p>
            <a:pPr lvl="2" eaLnBrk="1" hangingPunct="1"/>
            <a:r>
              <a:rPr lang="en-US" altLang="en-US" sz="1300"/>
              <a:t>get</a:t>
            </a:r>
          </a:p>
          <a:p>
            <a:pPr lvl="2" eaLnBrk="1" hangingPunct="1"/>
            <a:r>
              <a:rPr lang="en-US" altLang="en-US" sz="1300"/>
              <a:t>{</a:t>
            </a:r>
          </a:p>
          <a:p>
            <a:pPr lvl="3" eaLnBrk="1" hangingPunct="1"/>
            <a:r>
              <a:rPr lang="en-US" altLang="en-US" sz="1300"/>
              <a:t>return this._Category;</a:t>
            </a:r>
          </a:p>
          <a:p>
            <a:pPr lvl="2" eaLnBrk="1" hangingPunct="1"/>
            <a:r>
              <a:rPr lang="en-US" altLang="en-US" sz="1300"/>
              <a:t>}</a:t>
            </a:r>
          </a:p>
          <a:p>
            <a:pPr lvl="2" eaLnBrk="1" hangingPunct="1"/>
            <a:r>
              <a:rPr lang="en-US" altLang="en-US" sz="1300"/>
              <a:t>set</a:t>
            </a:r>
          </a:p>
          <a:p>
            <a:pPr lvl="2" eaLnBrk="1" hangingPunct="1"/>
            <a:r>
              <a:rPr lang="en-US" altLang="en-US" sz="1300"/>
              <a:t>{</a:t>
            </a:r>
          </a:p>
          <a:p>
            <a:pPr lvl="3" eaLnBrk="1" hangingPunct="1"/>
            <a:r>
              <a:rPr lang="en-US" altLang="en-US" sz="1300"/>
              <a:t>this._Category = value;</a:t>
            </a:r>
          </a:p>
          <a:p>
            <a:pPr lvl="2" eaLnBrk="1" hangingPunct="1"/>
            <a:r>
              <a:rPr lang="en-US" altLang="en-US" sz="1300"/>
              <a:t>}</a:t>
            </a:r>
          </a:p>
          <a:p>
            <a:pPr lvl="1" eaLnBrk="1" hangingPunct="1"/>
            <a:r>
              <a:rPr lang="en-US" altLang="en-US" sz="1300"/>
              <a:t>}</a:t>
            </a:r>
          </a:p>
          <a:p>
            <a:pPr eaLnBrk="1" hangingPunct="1"/>
            <a:r>
              <a:rPr lang="en-US" altLang="en-US" sz="1300"/>
              <a:t>}	</a:t>
            </a:r>
          </a:p>
          <a:p>
            <a:pPr eaLnBrk="1" hangingPunct="1"/>
            <a:endParaRPr lang="en-US" altLang="en-US" sz="1300"/>
          </a:p>
          <a:p>
            <a:pPr eaLnBrk="1" hangingPunct="1"/>
            <a:r>
              <a:rPr lang="en-US" altLang="en-US" sz="1300"/>
              <a:t>	</a:t>
            </a:r>
          </a:p>
          <a:p>
            <a:pPr eaLnBrk="1" hangingPunct="1"/>
            <a:endParaRPr lang="en-US" altLang="en-US" sz="1300"/>
          </a:p>
          <a:p>
            <a:pPr eaLnBrk="1" hangingPunct="1"/>
            <a:endParaRPr lang="en-US" altLang="en-US" sz="1300"/>
          </a:p>
          <a:p>
            <a:pPr eaLnBrk="1" hangingPunct="1"/>
            <a:endParaRPr lang="en-US" altLang="en-US" sz="1300"/>
          </a:p>
          <a:p>
            <a:pPr eaLnBrk="1" hangingPunct="1"/>
            <a:endParaRPr lang="en-US" altLang="en-US" sz="130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905000" y="838200"/>
            <a:ext cx="800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 startAt="7"/>
              <a:defRPr/>
            </a:pPr>
            <a:r>
              <a:rPr lang="en-US" sz="2400" dirty="0">
                <a:latin typeface="Calibri" pitchFamily="34" charset="0"/>
                <a:cs typeface="Arial" charset="0"/>
              </a:rPr>
              <a:t>Add the following code: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09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LINQ to SQL 4-6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905000" y="838200"/>
            <a:ext cx="8305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 startAt="8"/>
              <a:defRPr/>
            </a:pPr>
            <a:r>
              <a:rPr lang="en-US" sz="2400" dirty="0">
                <a:latin typeface="Calibri" pitchFamily="34" charset="0"/>
                <a:cs typeface="Arial" charset="0"/>
              </a:rPr>
              <a:t>Add the following code at class level of </a:t>
            </a:r>
            <a:r>
              <a:rPr lang="en-US" sz="2400" dirty="0" err="1">
                <a:cs typeface="Courier New" pitchFamily="49" charset="0"/>
              </a:rPr>
              <a:t>frmLinqToSql</a:t>
            </a:r>
            <a:r>
              <a:rPr lang="en-US" sz="2400" dirty="0">
                <a:latin typeface="Calibri" pitchFamily="34" charset="0"/>
                <a:cs typeface="Arial" charset="0"/>
              </a:rPr>
              <a:t> to create the </a:t>
            </a:r>
            <a:r>
              <a:rPr lang="en-US" sz="2400" dirty="0" err="1">
                <a:latin typeface="Calibri" pitchFamily="34" charset="0"/>
                <a:cs typeface="Arial" charset="0"/>
              </a:rPr>
              <a:t>DataContext</a:t>
            </a:r>
            <a:r>
              <a:rPr lang="en-US" sz="2400" dirty="0">
                <a:latin typeface="Calibri" pitchFamily="34" charset="0"/>
                <a:cs typeface="Arial" charset="0"/>
              </a:rPr>
              <a:t> and a table against which you want to query.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079626" y="2057400"/>
            <a:ext cx="2035175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2057400" y="2590800"/>
            <a:ext cx="8458200" cy="10668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DataContext dcontext = new DataContext("Data Source = pop\\express; Initial Catalog=MovieDB; uid=sa; pwd=release; Integrated Security =True");</a:t>
            </a:r>
          </a:p>
          <a:p>
            <a:pPr eaLnBrk="1" hangingPunct="1"/>
            <a:r>
              <a:rPr lang="en-US" altLang="en-US" sz="1600"/>
              <a:t>Table&lt;Movies&gt; Movies;	</a:t>
            </a:r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600"/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1752600" y="1600200"/>
            <a:ext cx="8686800" cy="46482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private void frmLinqToSql_Load(object sender, EventArgs e)</a:t>
            </a:r>
          </a:p>
          <a:p>
            <a:pPr eaLnBrk="1" hangingPunct="1"/>
            <a:r>
              <a:rPr lang="en-US" altLang="en-US" sz="1600"/>
              <a:t>{</a:t>
            </a:r>
          </a:p>
          <a:p>
            <a:pPr lvl="1" eaLnBrk="1" hangingPunct="1"/>
            <a:r>
              <a:rPr lang="en-US" altLang="en-US" sz="1600"/>
              <a:t>// Get a typed table to run queries</a:t>
            </a:r>
          </a:p>
          <a:p>
            <a:pPr lvl="1" eaLnBrk="1" hangingPunct="1"/>
            <a:r>
              <a:rPr lang="en-US" altLang="en-US" sz="1600"/>
              <a:t>Movies = dcontext.GetTable&lt;Movies&gt;();</a:t>
            </a:r>
          </a:p>
          <a:p>
            <a:pPr lvl="1" eaLnBrk="1" hangingPunct="1"/>
            <a:r>
              <a:rPr lang="en-US" altLang="en-US" sz="1600"/>
              <a:t>// Retrieve a list of Categories using a LINQ to SQL query</a:t>
            </a:r>
          </a:p>
          <a:p>
            <a:pPr lvl="1" eaLnBrk="1" hangingPunct="1"/>
            <a:r>
              <a:rPr lang="en-US" altLang="en-US" sz="1600"/>
              <a:t>var query = from movie in Movies</a:t>
            </a:r>
          </a:p>
          <a:p>
            <a:pPr lvl="4" eaLnBrk="1" hangingPunct="1"/>
            <a:r>
              <a:rPr lang="en-US" altLang="en-US" sz="1600"/>
              <a:t> select movie.Category;</a:t>
            </a:r>
          </a:p>
          <a:p>
            <a:pPr lvl="1" eaLnBrk="1" hangingPunct="1"/>
            <a:r>
              <a:rPr lang="en-US" altLang="en-US" sz="1600"/>
              <a:t>// Populate the categories into the combo box </a:t>
            </a:r>
          </a:p>
          <a:p>
            <a:pPr lvl="1" eaLnBrk="1" hangingPunct="1"/>
            <a:r>
              <a:rPr lang="en-US" altLang="en-US" sz="1600"/>
              <a:t>foreach (var category in query.Distinct()) </a:t>
            </a:r>
          </a:p>
          <a:p>
            <a:pPr lvl="1" eaLnBrk="1" hangingPunct="1"/>
            <a:r>
              <a:rPr lang="en-US" altLang="en-US" sz="1600"/>
              <a:t>{ 	</a:t>
            </a:r>
          </a:p>
          <a:p>
            <a:pPr lvl="1" eaLnBrk="1" hangingPunct="1"/>
            <a:endParaRPr lang="en-US" altLang="en-US" sz="1600"/>
          </a:p>
          <a:p>
            <a:pPr lvl="1" eaLnBrk="1" hangingPunct="1"/>
            <a:r>
              <a:rPr lang="en-US" altLang="en-US" sz="1600"/>
              <a:t>cboCategory.Items.Add(category.ToString()); </a:t>
            </a:r>
          </a:p>
          <a:p>
            <a:pPr lvl="1" eaLnBrk="1" hangingPunct="1"/>
            <a:r>
              <a:rPr lang="en-US" altLang="en-US" sz="1600"/>
              <a:t>} </a:t>
            </a:r>
          </a:p>
          <a:p>
            <a:pPr lvl="1" eaLnBrk="1" hangingPunct="1"/>
            <a:r>
              <a:rPr lang="en-US" altLang="en-US" sz="1600"/>
              <a:t>// Set the default selection </a:t>
            </a:r>
          </a:p>
          <a:p>
            <a:pPr lvl="1" eaLnBrk="1" hangingPunct="1"/>
            <a:r>
              <a:rPr lang="en-US" altLang="en-US" sz="1600"/>
              <a:t>cboCategory.SelectedIndex = 0;</a:t>
            </a:r>
          </a:p>
          <a:p>
            <a:pPr eaLnBrk="1" hangingPunct="1"/>
            <a:r>
              <a:rPr lang="en-US" altLang="en-US" sz="1600"/>
              <a:t>}	</a:t>
            </a:r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600"/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1752601" y="1066800"/>
            <a:ext cx="2035175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1981200" y="3810000"/>
            <a:ext cx="8305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 startAt="9"/>
              <a:defRPr/>
            </a:pPr>
            <a:r>
              <a:rPr lang="en-US" sz="2400" dirty="0">
                <a:latin typeface="Calibri" pitchFamily="34" charset="0"/>
                <a:cs typeface="Arial" charset="0"/>
              </a:rPr>
              <a:t>Create an event handler for </a:t>
            </a:r>
            <a:r>
              <a:rPr lang="en-US" sz="2400" dirty="0">
                <a:cs typeface="Courier New" pitchFamily="49" charset="0"/>
              </a:rPr>
              <a:t>Load</a:t>
            </a:r>
            <a:r>
              <a:rPr lang="en-US" sz="2400" dirty="0">
                <a:latin typeface="Calibri" pitchFamily="34" charset="0"/>
                <a:cs typeface="Arial" charset="0"/>
              </a:rPr>
              <a:t> event of the form and add the following code to query the Movies table.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10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8" grpId="0" animBg="1"/>
      <p:bldP spid="19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LINQ to SQL 5-6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905000" y="990600"/>
            <a:ext cx="8305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 startAt="10"/>
              <a:defRPr/>
            </a:pPr>
            <a:r>
              <a:rPr lang="en-US" sz="2400" dirty="0">
                <a:latin typeface="Calibri" pitchFamily="34" charset="0"/>
                <a:cs typeface="Arial" charset="0"/>
              </a:rPr>
              <a:t>Create an event handler for the </a:t>
            </a:r>
            <a:r>
              <a:rPr lang="en-US" sz="2400" dirty="0" err="1">
                <a:cs typeface="Courier New" pitchFamily="49" charset="0"/>
              </a:rPr>
              <a:t>SelectedIndexChanged</a:t>
            </a:r>
            <a:r>
              <a:rPr lang="en-US" sz="2400" dirty="0">
                <a:latin typeface="Calibri" pitchFamily="34" charset="0"/>
                <a:cs typeface="Arial" charset="0"/>
              </a:rPr>
              <a:t> event of </a:t>
            </a:r>
            <a:r>
              <a:rPr lang="en-US" sz="2400" dirty="0" err="1">
                <a:cs typeface="Courier New" pitchFamily="49" charset="0"/>
              </a:rPr>
              <a:t>cboCategory</a:t>
            </a:r>
            <a:r>
              <a:rPr lang="en-US" sz="2400" dirty="0">
                <a:latin typeface="Calibri" pitchFamily="34" charset="0"/>
                <a:cs typeface="Arial" charset="0"/>
              </a:rPr>
              <a:t> and add the following code: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2133600" y="2514600"/>
            <a:ext cx="8229600" cy="27432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private void cboCategory_SelectedIndexChanged(object sender, EventArgs e)</a:t>
            </a:r>
          </a:p>
          <a:p>
            <a:pPr eaLnBrk="1" hangingPunct="1"/>
            <a:r>
              <a:rPr lang="en-US" altLang="en-US" sz="1600"/>
              <a:t>{</a:t>
            </a:r>
          </a:p>
          <a:p>
            <a:pPr lvl="1" eaLnBrk="1" hangingPunct="1"/>
            <a:r>
              <a:rPr lang="en-US" altLang="en-US" sz="1600"/>
              <a:t>string selected = cboCategory.SelectedItem.ToString().Trim();</a:t>
            </a:r>
          </a:p>
          <a:p>
            <a:pPr lvl="1" eaLnBrk="1" hangingPunct="1"/>
            <a:r>
              <a:rPr lang="en-US" altLang="en-US" sz="1600"/>
              <a:t>// Retrieve data using a LINQ to SQL query</a:t>
            </a:r>
          </a:p>
          <a:p>
            <a:pPr lvl="1" eaLnBrk="1" hangingPunct="1"/>
            <a:r>
              <a:rPr lang="en-US" altLang="en-US" sz="1600"/>
              <a:t>var movies = from movie in Movies                                            </a:t>
            </a:r>
          </a:p>
          <a:p>
            <a:pPr lvl="1" eaLnBrk="1" hangingPunct="1"/>
            <a:r>
              <a:rPr lang="en-US" altLang="en-US" sz="1600"/>
              <a:t>             where movie.category == selected                                                                                                                                                      </a:t>
            </a:r>
          </a:p>
          <a:p>
            <a:pPr lvl="1" eaLnBrk="1" hangingPunct="1"/>
            <a:r>
              <a:rPr lang="en-US" altLang="en-US" sz="1600"/>
              <a:t>             select movie;</a:t>
            </a:r>
          </a:p>
          <a:p>
            <a:pPr lvl="1" eaLnBrk="1" hangingPunct="1"/>
            <a:r>
              <a:rPr lang="en-US" altLang="en-US" sz="1600"/>
              <a:t>dgvwMovies.DataSource = movies;</a:t>
            </a:r>
          </a:p>
          <a:p>
            <a:pPr eaLnBrk="1" hangingPunct="1"/>
            <a:r>
              <a:rPr lang="en-US" altLang="en-US" sz="1600"/>
              <a:t>}</a:t>
            </a:r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600"/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2133601" y="1905000"/>
            <a:ext cx="2035175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648201" y="990600"/>
            <a:ext cx="2035175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  <p:pic>
        <p:nvPicPr>
          <p:cNvPr id="22" name="Picture 21" descr="Figure 5.6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676401"/>
            <a:ext cx="5562600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11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0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LINQ to SQL 6-6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905000" y="9906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80000"/>
              <a:buFont typeface="+mj-lt"/>
              <a:buAutoNum type="arabicPeriod" startAt="11"/>
              <a:defRPr/>
            </a:pPr>
            <a:r>
              <a:rPr lang="en-US" sz="2400" dirty="0">
                <a:latin typeface="Calibri" pitchFamily="34" charset="0"/>
                <a:cs typeface="Arial" charset="0"/>
              </a:rPr>
              <a:t>Add the following code to the </a:t>
            </a:r>
            <a:r>
              <a:rPr lang="en-US" sz="2400" dirty="0">
                <a:cs typeface="Courier New" pitchFamily="49" charset="0"/>
              </a:rPr>
              <a:t>Click</a:t>
            </a:r>
            <a:r>
              <a:rPr lang="en-US" sz="2400" dirty="0">
                <a:latin typeface="Calibri" pitchFamily="34" charset="0"/>
                <a:cs typeface="Arial" charset="0"/>
              </a:rPr>
              <a:t> event of the Save button.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400" dirty="0">
              <a:latin typeface="Calibri" pitchFamily="34" charset="0"/>
              <a:cs typeface="Arial" charset="0"/>
            </a:endParaRPr>
          </a:p>
        </p:txBody>
      </p:sp>
      <p:sp>
        <p:nvSpPr>
          <p:cNvPr id="39940" name="Text Box 6"/>
          <p:cNvSpPr txBox="1">
            <a:spLocks noChangeArrowheads="1"/>
          </p:cNvSpPr>
          <p:nvPr/>
        </p:nvSpPr>
        <p:spPr bwMode="auto">
          <a:xfrm>
            <a:off x="1981200" y="2362200"/>
            <a:ext cx="8458200" cy="34290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private void btnSave_Click(object sender, EventArgs e)</a:t>
            </a:r>
          </a:p>
          <a:p>
            <a:pPr eaLnBrk="1" hangingPunct="1"/>
            <a:r>
              <a:rPr lang="en-US" altLang="en-US"/>
              <a:t>{</a:t>
            </a:r>
          </a:p>
          <a:p>
            <a:pPr lvl="1" eaLnBrk="1" hangingPunct="1"/>
            <a:r>
              <a:rPr lang="en-US" altLang="en-US"/>
              <a:t>try</a:t>
            </a:r>
          </a:p>
          <a:p>
            <a:pPr lvl="1" eaLnBrk="1" hangingPunct="1"/>
            <a:r>
              <a:rPr lang="en-US" altLang="en-US"/>
              <a:t>{</a:t>
            </a:r>
          </a:p>
          <a:p>
            <a:pPr lvl="2" eaLnBrk="1" hangingPunct="1"/>
            <a:r>
              <a:rPr lang="en-US" altLang="en-US"/>
              <a:t>dcontext.SubmitChanges();</a:t>
            </a:r>
          </a:p>
          <a:p>
            <a:pPr lvl="2" eaLnBrk="1" hangingPunct="1"/>
            <a:r>
              <a:rPr lang="en-US" altLang="en-US"/>
              <a:t>MessageBox.Show("Record Added");</a:t>
            </a:r>
          </a:p>
          <a:p>
            <a:pPr lvl="1" eaLnBrk="1" hangingPunct="1"/>
            <a:r>
              <a:rPr lang="en-US" altLang="en-US"/>
              <a:t>}</a:t>
            </a:r>
          </a:p>
          <a:p>
            <a:pPr lvl="1" eaLnBrk="1" hangingPunct="1"/>
            <a:r>
              <a:rPr lang="en-US" altLang="en-US"/>
              <a:t>catch (Exception ex)</a:t>
            </a:r>
          </a:p>
          <a:p>
            <a:pPr lvl="1" eaLnBrk="1" hangingPunct="1"/>
            <a:r>
              <a:rPr lang="en-US" altLang="en-US"/>
              <a:t>{</a:t>
            </a:r>
          </a:p>
          <a:p>
            <a:pPr lvl="2" eaLnBrk="1" hangingPunct="1"/>
            <a:r>
              <a:rPr lang="en-US" altLang="en-US"/>
              <a:t>MessageBox.Show(ex.Message);</a:t>
            </a:r>
          </a:p>
          <a:p>
            <a:pPr lvl="1" eaLnBrk="1" hangingPunct="1"/>
            <a:r>
              <a:rPr lang="en-US" altLang="en-US"/>
              <a:t>}</a:t>
            </a:r>
          </a:p>
          <a:p>
            <a:pPr eaLnBrk="1" hangingPunct="1"/>
            <a:r>
              <a:rPr lang="en-US" altLang="en-US"/>
              <a:t>}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39941" name="Text Box 4"/>
          <p:cNvSpPr txBox="1">
            <a:spLocks noChangeArrowheads="1"/>
          </p:cNvSpPr>
          <p:nvPr/>
        </p:nvSpPr>
        <p:spPr bwMode="auto">
          <a:xfrm>
            <a:off x="1981201" y="1752600"/>
            <a:ext cx="2035175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23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Summary and Workshop 1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mtClean="0"/>
              <a:t>LINQ is a set of technologies introduced in Visual Studio 2008 that simplifies data access in various formats from different data sources.</a:t>
            </a:r>
          </a:p>
          <a:p>
            <a:pPr algn="just"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mtClean="0"/>
              <a:t>A query expression is a query that is written in query syntax and is used to query and transform data from a LINQ-compatible data source.</a:t>
            </a:r>
          </a:p>
          <a:p>
            <a:pPr algn="just"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mtClean="0"/>
              <a:t>Standard query operators represent the operations available in LINQ and are used for tasks such as filtering, counting, aggregating, sorting, and so forth.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65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Summary and Workshop 2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mtClean="0"/>
              <a:t>LINQ can be categorized into following flavors: LINQ to SQL, LINQ to XML, LINQ to Objects, and LINQ to DataSets.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743200" y="1752600"/>
            <a:ext cx="6975460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 smtClean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THANKS </a:t>
            </a: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-US" sz="4000" b="1" dirty="0" smtClean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WATCHING </a:t>
            </a: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Introduction to LINQ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286000" y="11430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z="3200">
                <a:latin typeface="Calibri" panose="020F0502020204030204" pitchFamily="34" charset="0"/>
              </a:rPr>
              <a:t>Windows Forms applications use ADO.NET for data handling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z="3200">
                <a:latin typeface="Calibri" panose="020F0502020204030204" pitchFamily="34" charset="0"/>
              </a:rPr>
              <a:t>To overcome data handling issues, Microsoft introduced LINQ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z="3200">
                <a:latin typeface="Calibri" panose="020F0502020204030204" pitchFamily="34" charset="0"/>
              </a:rPr>
              <a:t>LINQ  queries data from diverse sources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z="3200">
                <a:latin typeface="Calibri" panose="020F0502020204030204" pitchFamily="34" charset="0"/>
              </a:rPr>
              <a:t>These data sources must be LINQ-compatible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r>
              <a:rPr lang="en-US" altLang="en-US" sz="3200">
                <a:latin typeface="Calibri" panose="020F0502020204030204" pitchFamily="34" charset="0"/>
              </a:rPr>
              <a:t>LINQ can be used with SQL, XML, Objects, ADO.NET DataSets, Entities, and so on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320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320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320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3200">
              <a:latin typeface="Calibri" panose="020F050202020403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</a:pPr>
            <a:endParaRPr lang="en-US" altLang="en-US" sz="3200">
              <a:latin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42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mtClean="0"/>
              <a:t>LINQ is supported by .NET 3.5 and C# 3.0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590800" y="1524000"/>
          <a:ext cx="7461252" cy="377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313"/>
                <a:gridCol w="1865313"/>
                <a:gridCol w="1865313"/>
                <a:gridCol w="1865313"/>
              </a:tblGrid>
              <a:tr h="714376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2002/2003</a:t>
                      </a:r>
                      <a:endParaRPr lang="he-IL" sz="2000"/>
                    </a:p>
                  </a:txBody>
                  <a:tcPr marL="91438" marR="91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2005</a:t>
                      </a:r>
                      <a:endParaRPr lang="he-IL" sz="2000"/>
                    </a:p>
                  </a:txBody>
                  <a:tcPr marL="91438" marR="91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2006</a:t>
                      </a:r>
                      <a:endParaRPr lang="he-IL" sz="2000"/>
                    </a:p>
                  </a:txBody>
                  <a:tcPr marL="91438" marR="91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2008</a:t>
                      </a:r>
                      <a:endParaRPr lang="he-IL" sz="2000"/>
                    </a:p>
                  </a:txBody>
                  <a:tcPr marL="91438" marR="91438" anchor="ctr"/>
                </a:tc>
              </a:tr>
              <a:tr h="914395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Microsoft Visual Studio</a:t>
                      </a:r>
                      <a:r>
                        <a:rPr lang="en-US" sz="1800" smtClean="0">
                          <a:latin typeface="Times New Roman"/>
                          <a:cs typeface="Times New Roman"/>
                        </a:rPr>
                        <a:t>®</a:t>
                      </a:r>
                      <a:r>
                        <a:rPr lang="en-US" sz="1800" smtClean="0"/>
                        <a:t> 2002/2003</a:t>
                      </a:r>
                      <a:endParaRPr lang="he-IL" sz="1800"/>
                    </a:p>
                  </a:txBody>
                  <a:tcPr marL="91438" marR="91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Visual Studio 2005</a:t>
                      </a:r>
                      <a:endParaRPr lang="he-IL" sz="1800"/>
                    </a:p>
                  </a:txBody>
                  <a:tcPr marL="91438" marR="91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Visual Studio</a:t>
                      </a:r>
                      <a:r>
                        <a:rPr lang="en-US" sz="1800" baseline="0" smtClean="0"/>
                        <a:t> 2005 + Extensions</a:t>
                      </a:r>
                      <a:endParaRPr lang="he-IL" sz="1800"/>
                    </a:p>
                  </a:txBody>
                  <a:tcPr marL="91438" marR="91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smtClean="0"/>
                        <a:t>Visual Studio 2008</a:t>
                      </a:r>
                      <a:endParaRPr lang="he-IL" sz="1800" b="1"/>
                    </a:p>
                  </a:txBody>
                  <a:tcPr marL="91438" marR="91438" anchor="ctr"/>
                </a:tc>
              </a:tr>
              <a:tr h="714376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C# 1.0</a:t>
                      </a:r>
                      <a:endParaRPr lang="he-IL" sz="1800"/>
                    </a:p>
                  </a:txBody>
                  <a:tcPr marL="91438" marR="91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C# 2.0</a:t>
                      </a:r>
                      <a:endParaRPr lang="he-IL" sz="1800"/>
                    </a:p>
                  </a:txBody>
                  <a:tcPr marL="91438" marR="91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C# 2.0</a:t>
                      </a:r>
                      <a:endParaRPr lang="he-IL" sz="1800"/>
                    </a:p>
                  </a:txBody>
                  <a:tcPr marL="91438" marR="91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smtClean="0"/>
                        <a:t>C# 3.0</a:t>
                      </a:r>
                      <a:endParaRPr lang="he-IL" sz="1800" b="1"/>
                    </a:p>
                  </a:txBody>
                  <a:tcPr marL="91438" marR="91438" anchor="ctr"/>
                </a:tc>
              </a:tr>
              <a:tr h="714376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.NET 1.0/1.1</a:t>
                      </a:r>
                      <a:endParaRPr lang="he-IL" sz="1800"/>
                    </a:p>
                  </a:txBody>
                  <a:tcPr marL="91438" marR="91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.NET 2.0</a:t>
                      </a:r>
                      <a:endParaRPr lang="he-IL" sz="1800"/>
                    </a:p>
                  </a:txBody>
                  <a:tcPr marL="91438" marR="91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.NET 3.0</a:t>
                      </a:r>
                      <a:endParaRPr lang="he-IL" sz="1800"/>
                    </a:p>
                  </a:txBody>
                  <a:tcPr marL="91438" marR="91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smtClean="0"/>
                        <a:t>.NET 3.5</a:t>
                      </a:r>
                      <a:endParaRPr lang="he-IL" sz="1800" b="1"/>
                    </a:p>
                  </a:txBody>
                  <a:tcPr marL="91438" marR="91438" anchor="ctr"/>
                </a:tc>
              </a:tr>
              <a:tr h="714376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CLR 1.0</a:t>
                      </a:r>
                      <a:endParaRPr lang="he-IL" sz="1800"/>
                    </a:p>
                  </a:txBody>
                  <a:tcPr marL="91438" marR="91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CLR 2.0</a:t>
                      </a:r>
                      <a:endParaRPr lang="he-IL" sz="1800"/>
                    </a:p>
                  </a:txBody>
                  <a:tcPr marL="91438" marR="91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CLR 2.0</a:t>
                      </a:r>
                      <a:endParaRPr lang="he-IL" sz="1800"/>
                    </a:p>
                  </a:txBody>
                  <a:tcPr marL="91438" marR="9143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smtClean="0"/>
                        <a:t>CLR 2.0 SP1</a:t>
                      </a:r>
                      <a:endParaRPr lang="he-IL" sz="1800" b="1"/>
                    </a:p>
                  </a:txBody>
                  <a:tcPr marL="91438" marR="91438" anchor="ctr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LINQ providers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/>
              <a:t>A LINQ Provider is a gateway for LINQ to act upon data that is not inside a queryable type. LINQ providers can give LINQ access to data inside SQL Server, inside XML, and more. Microsoft currently ships the 5 LINQ technologies shown in the diagram below</a:t>
            </a:r>
          </a:p>
        </p:txBody>
      </p:sp>
      <p:pic>
        <p:nvPicPr>
          <p:cNvPr id="18436" name="Picture 2" descr="LINQ to ADO.NET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57400"/>
            <a:ext cx="5562600" cy="387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5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The Parts of a Query Operation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All LINQ query operations consist of three distinct actions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524000"/>
            <a:ext cx="54102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24000" y="2209800"/>
            <a:ext cx="19812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Obtain the data source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0" y="3124200"/>
            <a:ext cx="19812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Create the query.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0" y="4038600"/>
            <a:ext cx="198120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Execute the query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72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Basic LINQ Query Operations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/>
              <a:t>In a LINQ query, the first step is to specify the data source.</a:t>
            </a:r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r>
              <a:rPr lang="en-US" altLang="en-US" sz="2000"/>
              <a:t>Filtering</a:t>
            </a:r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r>
              <a:rPr lang="en-US" altLang="en-US" sz="2000"/>
              <a:t>AND, OR Operators</a:t>
            </a:r>
          </a:p>
          <a:p>
            <a:pPr eaLnBrk="1" hangingPunct="1"/>
            <a:endParaRPr lang="en-US" altLang="en-US" sz="2000"/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1" y="1320800"/>
            <a:ext cx="62769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38" y="2813050"/>
            <a:ext cx="6773862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38" y="4371976"/>
            <a:ext cx="645795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38" y="4895850"/>
            <a:ext cx="67484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11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Basic LINQ Query Operations…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/>
              <a:t>Ordering</a:t>
            </a:r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r>
              <a:rPr lang="en-US" altLang="en-US" sz="2000"/>
              <a:t>Grouping</a:t>
            </a:r>
          </a:p>
          <a:p>
            <a:pPr eaLnBrk="1" hangingPunct="1"/>
            <a:endParaRPr lang="en-US" altLang="en-US" sz="2000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95401"/>
            <a:ext cx="3733800" cy="13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919059"/>
            <a:ext cx="7407275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9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Basic LINQ Query Operations…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000"/>
              <a:t>Grouping</a:t>
            </a:r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r>
              <a:rPr lang="en-US" altLang="en-US" sz="2000"/>
              <a:t>Joining</a:t>
            </a:r>
          </a:p>
        </p:txBody>
      </p:sp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1295400"/>
            <a:ext cx="62833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276600"/>
            <a:ext cx="7315200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Introduction to LINQ / Session 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1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1949</Words>
  <Application>Microsoft Office PowerPoint</Application>
  <PresentationFormat>Widescreen</PresentationFormat>
  <Paragraphs>444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Wingdings</vt:lpstr>
      <vt:lpstr>Times New Roman</vt:lpstr>
      <vt:lpstr>Arial</vt:lpstr>
      <vt:lpstr>Tahoma</vt:lpstr>
      <vt:lpstr>Calibri</vt:lpstr>
      <vt:lpstr>Courier New</vt:lpstr>
      <vt:lpstr>Verdana</vt:lpstr>
      <vt:lpstr>Office Theme</vt:lpstr>
      <vt:lpstr>PowerPoint Presentation</vt:lpstr>
      <vt:lpstr>Objectives</vt:lpstr>
      <vt:lpstr>Introduction to LINQ</vt:lpstr>
      <vt:lpstr>LINQ is supported by .NET 3.5 and C# 3.0</vt:lpstr>
      <vt:lpstr>LINQ providers</vt:lpstr>
      <vt:lpstr>The Parts of a Query Operation</vt:lpstr>
      <vt:lpstr>Basic LINQ Query Operations</vt:lpstr>
      <vt:lpstr>Basic LINQ Query Operations…</vt:lpstr>
      <vt:lpstr>Basic LINQ Query Operations…</vt:lpstr>
      <vt:lpstr>LINQ to Objects</vt:lpstr>
      <vt:lpstr>LINQ to Objects – Example</vt:lpstr>
      <vt:lpstr>LINQ to XML</vt:lpstr>
      <vt:lpstr>LINQ to XML – Example 1-6</vt:lpstr>
      <vt:lpstr>LINQ to XML – Example 2-6</vt:lpstr>
      <vt:lpstr>LINQ to XML – Example 3-6</vt:lpstr>
      <vt:lpstr>LINQ to XML – Example 4-6</vt:lpstr>
      <vt:lpstr>LINQ to XML – Example 5-6</vt:lpstr>
      <vt:lpstr>LINQ to XML – Example 6-6</vt:lpstr>
      <vt:lpstr>LINQ to DataSet</vt:lpstr>
      <vt:lpstr>LINQ to DataSet – Example</vt:lpstr>
      <vt:lpstr>LINQ to SQL 1-6</vt:lpstr>
      <vt:lpstr>LINQ to SQL 2-6</vt:lpstr>
      <vt:lpstr>LINQ to SQL 3-6</vt:lpstr>
      <vt:lpstr>LINQ to SQL 4-6</vt:lpstr>
      <vt:lpstr>LINQ to SQL 5-6</vt:lpstr>
      <vt:lpstr>LINQ to SQL 6-6</vt:lpstr>
      <vt:lpstr>Summary and Workshop 1</vt:lpstr>
      <vt:lpstr>Summary and Workshop 2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Lại Đức Chung</dc:creator>
  <cp:lastModifiedBy>Lại Đức Chung</cp:lastModifiedBy>
  <cp:revision>259</cp:revision>
  <dcterms:modified xsi:type="dcterms:W3CDTF">2018-05-24T02:33:07Z</dcterms:modified>
</cp:coreProperties>
</file>